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3"/>
  </p:notesMasterIdLst>
  <p:sldIdLst>
    <p:sldId id="257" r:id="rId2"/>
    <p:sldId id="284" r:id="rId3"/>
    <p:sldId id="285" r:id="rId4"/>
    <p:sldId id="286" r:id="rId5"/>
    <p:sldId id="287" r:id="rId6"/>
    <p:sldId id="288" r:id="rId7"/>
    <p:sldId id="301" r:id="rId8"/>
    <p:sldId id="300" r:id="rId9"/>
    <p:sldId id="299" r:id="rId10"/>
    <p:sldId id="289" r:id="rId11"/>
    <p:sldId id="290" r:id="rId12"/>
    <p:sldId id="291" r:id="rId13"/>
    <p:sldId id="292" r:id="rId14"/>
    <p:sldId id="303" r:id="rId15"/>
    <p:sldId id="302" r:id="rId16"/>
    <p:sldId id="293" r:id="rId17"/>
    <p:sldId id="266" r:id="rId18"/>
    <p:sldId id="279" r:id="rId19"/>
    <p:sldId id="294" r:id="rId20"/>
    <p:sldId id="298" r:id="rId21"/>
    <p:sldId id="278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3F1C9-9091-4026-8C72-B6803B95DE9A}" type="datetimeFigureOut">
              <a:rPr lang="bg-BG" smtClean="0"/>
              <a:pPr/>
              <a:t>27.10.2020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F4B1B-AE0D-4962-9715-1E39101A6ED0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1530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27.10.2020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27.10.2020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27.10.2020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27.10.2020 г.</a:t>
            </a:fld>
            <a:endParaRPr lang="bg-B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27.10.2020 г.</a:t>
            </a:fld>
            <a:endParaRPr lang="bg-BG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27.10.2020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27.10.2020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27.10.2020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27.10.2020 г.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27.10.2020 г.</a:t>
            </a:fld>
            <a:endParaRPr lang="bg-B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27.10.2020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780AAC3-602A-4493-96CF-ADCACAE7A569}" type="datetimeFigureOut">
              <a:rPr lang="bg-BG" smtClean="0"/>
              <a:pPr/>
              <a:t>27.10.2020 г.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980728"/>
            <a:ext cx="8445624" cy="518457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  <a:latin typeface="Cambria" pitchFamily="18" charset="0"/>
              </a:rPr>
              <a:t>ПРОЕКТ BG05М9ОР001-2.040-0018-С01</a:t>
            </a:r>
          </a:p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Cambria" pitchFamily="18" charset="0"/>
              </a:rPr>
              <a:t>„ПАТРОНАЖНА ГРИЖА В ОБЩИНА КЮСТЕНДИЛ“</a:t>
            </a:r>
            <a:endParaRPr lang="en-US" sz="29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300" b="1" i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bg-BG" sz="2300" b="1" dirty="0" smtClean="0">
                <a:solidFill>
                  <a:schemeClr val="tx1"/>
                </a:solidFill>
                <a:latin typeface="Cambria" pitchFamily="18" charset="0"/>
              </a:rPr>
              <a:t>Финансиран по Оперативна програма „Развитие на човешките ресурси“ 2014-2020,</a:t>
            </a:r>
          </a:p>
          <a:p>
            <a:pPr marL="0" indent="0" algn="ctr">
              <a:buNone/>
            </a:pPr>
            <a:r>
              <a:rPr lang="bg-BG" sz="2300" b="1" dirty="0" smtClean="0">
                <a:solidFill>
                  <a:schemeClr val="tx1"/>
                </a:solidFill>
                <a:latin typeface="Cambria" pitchFamily="18" charset="0"/>
              </a:rPr>
              <a:t>процедури чрез директно предоставяне на БФП</a:t>
            </a:r>
          </a:p>
          <a:p>
            <a:pPr marL="0" indent="0" algn="ctr">
              <a:buNone/>
            </a:pPr>
            <a:endParaRPr lang="bg-BG" sz="23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bg-BG" sz="2300" b="1" dirty="0" smtClean="0">
                <a:solidFill>
                  <a:schemeClr val="tx1"/>
                </a:solidFill>
                <a:latin typeface="Cambria" pitchFamily="18" charset="0"/>
              </a:rPr>
              <a:t>№BG05М9OP001-2.040 „Патронажна грижа за възрастни хора и лица с увреждания – Компонент 2“</a:t>
            </a:r>
          </a:p>
          <a:p>
            <a:pPr marL="0" indent="0" algn="ctr">
              <a:buNone/>
            </a:pPr>
            <a:r>
              <a:rPr lang="bg-BG" sz="2300" b="1" dirty="0" smtClean="0">
                <a:solidFill>
                  <a:schemeClr val="tx1"/>
                </a:solidFill>
                <a:latin typeface="Cambria" pitchFamily="18" charset="0"/>
              </a:rPr>
              <a:t>№BG05М9OP001-2.101 „Патронажна грижа за възрастни хора и лица с увреждания – Компонент 3“ </a:t>
            </a:r>
          </a:p>
          <a:p>
            <a:pPr marL="0" indent="0" algn="ctr">
              <a:buNone/>
            </a:pPr>
            <a:r>
              <a:rPr lang="bg-BG" sz="2300" b="1" dirty="0" smtClean="0">
                <a:solidFill>
                  <a:schemeClr val="tx1"/>
                </a:solidFill>
                <a:latin typeface="Cambria" pitchFamily="18" charset="0"/>
              </a:rPr>
              <a:t>№BG05М9OP001-2.103 „Патронажна грижа за възрастни хора и лица с увреждания – Компонент 4“</a:t>
            </a:r>
          </a:p>
          <a:p>
            <a:pPr marL="0" indent="0" algn="ctr">
              <a:buNone/>
            </a:pPr>
            <a:endParaRPr lang="bg-BG" sz="23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1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1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rhristova\Desktop\U1_pensioner26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36" y="4437112"/>
            <a:ext cx="2949127" cy="22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6044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789277" y="1889201"/>
            <a:ext cx="7586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endParaRPr lang="ru-RU" sz="2000" b="1" dirty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ПРОЕКТ BG05М9ОР001-2.101-0041-С01</a:t>
            </a:r>
            <a:endParaRPr lang="ru-RU" sz="2000" b="1" dirty="0">
              <a:latin typeface="Cambria" pitchFamily="18" charset="0"/>
            </a:endParaRPr>
          </a:p>
          <a:p>
            <a:pPr algn="ctr"/>
            <a:r>
              <a:rPr lang="ru-RU" sz="2000" b="1" dirty="0">
                <a:latin typeface="Cambria" pitchFamily="18" charset="0"/>
              </a:rPr>
              <a:t>„ПАТРОНАЖНА ГРИЖА В ОБЩИНА </a:t>
            </a:r>
            <a:r>
              <a:rPr lang="ru-RU" sz="2000" b="1" dirty="0" smtClean="0">
                <a:latin typeface="Cambria" pitchFamily="18" charset="0"/>
              </a:rPr>
              <a:t>КЮСТЕНДИЛ“</a:t>
            </a:r>
          </a:p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endParaRPr lang="ru-RU" sz="2000" b="1" dirty="0">
              <a:latin typeface="Cambria" pitchFamily="18" charset="0"/>
            </a:endParaRPr>
          </a:p>
          <a:p>
            <a:pPr algn="ctr"/>
            <a:r>
              <a:rPr lang="ru-RU" sz="2000" dirty="0" smtClean="0">
                <a:latin typeface="Cambria" pitchFamily="18" charset="0"/>
              </a:rPr>
              <a:t>№</a:t>
            </a:r>
            <a:r>
              <a:rPr lang="ru-RU" sz="2000" dirty="0">
                <a:latin typeface="Cambria" pitchFamily="18" charset="0"/>
              </a:rPr>
              <a:t>BG05М9OP001-2.101 „Патронажна грижа за възрастни хора и лица с увреждания – </a:t>
            </a:r>
            <a:r>
              <a:rPr lang="ru-RU" sz="2400" b="1" dirty="0">
                <a:latin typeface="Cambria" pitchFamily="18" charset="0"/>
              </a:rPr>
              <a:t>Компонент 3</a:t>
            </a:r>
            <a:r>
              <a:rPr lang="ru-RU" sz="2000" dirty="0">
                <a:latin typeface="Cambria" pitchFamily="18" charset="0"/>
              </a:rPr>
              <a:t>“ </a:t>
            </a:r>
            <a:endParaRPr lang="en-US" sz="2000" dirty="0">
              <a:latin typeface="Cambria" pitchFamily="18" charset="0"/>
            </a:endParaRPr>
          </a:p>
          <a:p>
            <a:pPr algn="just"/>
            <a:endParaRPr lang="bg-BG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6044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789277" y="1889201"/>
            <a:ext cx="7586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endParaRPr lang="ru-RU" sz="2000" b="1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bg-BG" sz="2000" b="1" dirty="0">
                <a:latin typeface="Cambria" pitchFamily="18" charset="0"/>
              </a:rPr>
              <a:t>Обща стойност на проекта: </a:t>
            </a:r>
            <a:r>
              <a:rPr lang="bg-BG" sz="2000" dirty="0">
                <a:latin typeface="Cambria" pitchFamily="18" charset="0"/>
              </a:rPr>
              <a:t>481 770</a:t>
            </a:r>
            <a:r>
              <a:rPr lang="bg-BG" sz="2000" dirty="0" smtClean="0">
                <a:latin typeface="Cambria" pitchFamily="18" charset="0"/>
              </a:rPr>
              <a:t>, 00 </a:t>
            </a:r>
            <a:r>
              <a:rPr lang="bg-BG" sz="2000" dirty="0">
                <a:latin typeface="Cambria" pitchFamily="18" charset="0"/>
              </a:rPr>
              <a:t>лв., </a:t>
            </a:r>
            <a:r>
              <a:rPr lang="bg-BG" sz="2000" dirty="0" smtClean="0">
                <a:latin typeface="Cambria" pitchFamily="18" charset="0"/>
              </a:rPr>
              <a:t>от </a:t>
            </a:r>
            <a:r>
              <a:rPr lang="bg-BG" sz="2000" dirty="0">
                <a:latin typeface="Cambria" pitchFamily="18" charset="0"/>
              </a:rPr>
              <a:t>които </a:t>
            </a:r>
            <a:r>
              <a:rPr lang="en-US" sz="2000" dirty="0" smtClean="0">
                <a:latin typeface="Cambria" pitchFamily="18" charset="0"/>
              </a:rPr>
              <a:t>409</a:t>
            </a:r>
            <a:r>
              <a:rPr lang="bg-BG" sz="2000" dirty="0">
                <a:latin typeface="Cambria" pitchFamily="18" charset="0"/>
              </a:rPr>
              <a:t> </a:t>
            </a:r>
            <a:r>
              <a:rPr lang="en-US" sz="2000" dirty="0" smtClean="0">
                <a:latin typeface="Cambria" pitchFamily="18" charset="0"/>
              </a:rPr>
              <a:t>504</a:t>
            </a:r>
            <a:r>
              <a:rPr lang="bg-BG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50</a:t>
            </a:r>
            <a:r>
              <a:rPr lang="bg-BG" sz="2000" dirty="0" smtClean="0">
                <a:latin typeface="Cambria" pitchFamily="18" charset="0"/>
              </a:rPr>
              <a:t> </a:t>
            </a:r>
            <a:r>
              <a:rPr lang="bg-BG" sz="2000" dirty="0">
                <a:latin typeface="Cambria" pitchFamily="18" charset="0"/>
              </a:rPr>
              <a:t>лв. финансирани от ЕСФ, </a:t>
            </a:r>
            <a:r>
              <a:rPr lang="en-US" sz="2000" dirty="0" smtClean="0">
                <a:latin typeface="Cambria" pitchFamily="18" charset="0"/>
              </a:rPr>
              <a:t>72 265</a:t>
            </a:r>
            <a:r>
              <a:rPr lang="bg-BG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50</a:t>
            </a:r>
            <a:r>
              <a:rPr lang="bg-BG" sz="2000" dirty="0" smtClean="0">
                <a:latin typeface="Cambria" pitchFamily="18" charset="0"/>
              </a:rPr>
              <a:t> </a:t>
            </a:r>
            <a:r>
              <a:rPr lang="bg-BG" sz="2000" dirty="0">
                <a:latin typeface="Cambria" pitchFamily="18" charset="0"/>
              </a:rPr>
              <a:t>лв. Национално финансиране</a:t>
            </a:r>
          </a:p>
          <a:p>
            <a:endParaRPr lang="bg-BG" sz="2000" b="1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2000" b="1" dirty="0">
              <a:latin typeface="Cambria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b="1" dirty="0">
                <a:latin typeface="Cambria" pitchFamily="18" charset="0"/>
              </a:rPr>
              <a:t>Продължителност на проекта: </a:t>
            </a:r>
          </a:p>
          <a:p>
            <a:pPr algn="just">
              <a:lnSpc>
                <a:spcPct val="120000"/>
              </a:lnSpc>
            </a:pPr>
            <a:r>
              <a:rPr lang="bg-BG" sz="2000" dirty="0" smtClean="0">
                <a:latin typeface="Cambria" panose="02040503050406030204" pitchFamily="18" charset="0"/>
              </a:rPr>
              <a:t>13.04.2020 </a:t>
            </a:r>
            <a:r>
              <a:rPr lang="bg-BG" sz="2000" dirty="0">
                <a:latin typeface="Cambria" panose="02040503050406030204" pitchFamily="18" charset="0"/>
              </a:rPr>
              <a:t>г. - 31.12.2020  г. </a:t>
            </a:r>
            <a:r>
              <a:rPr lang="en-US" sz="2000" dirty="0" smtClean="0">
                <a:latin typeface="Cambria" panose="02040503050406030204" pitchFamily="18" charset="0"/>
              </a:rPr>
              <a:t>(</a:t>
            </a:r>
            <a:r>
              <a:rPr lang="bg-BG" sz="2000" dirty="0">
                <a:latin typeface="Cambria" panose="02040503050406030204" pitchFamily="18" charset="0"/>
              </a:rPr>
              <a:t> </a:t>
            </a:r>
            <a:r>
              <a:rPr lang="bg-BG" sz="2000" dirty="0" smtClean="0">
                <a:latin typeface="Cambria" panose="02040503050406030204" pitchFamily="18" charset="0"/>
              </a:rPr>
              <a:t>9 месеца</a:t>
            </a:r>
            <a:r>
              <a:rPr lang="en-US" sz="2000" dirty="0" smtClean="0">
                <a:latin typeface="Cambria" panose="02040503050406030204" pitchFamily="18" charset="0"/>
              </a:rPr>
              <a:t>) </a:t>
            </a:r>
            <a:r>
              <a:rPr lang="bg-BG" sz="2000" dirty="0" smtClean="0">
                <a:latin typeface="Cambria" panose="02040503050406030204" pitchFamily="18" charset="0"/>
              </a:rPr>
              <a:t>- в процес на изпълнение</a:t>
            </a:r>
            <a:endParaRPr lang="bg-BG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6044" y="1772816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817594" y="1628800"/>
            <a:ext cx="75865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b="1" dirty="0" smtClean="0">
                <a:latin typeface="Cambria" panose="02040503050406030204" pitchFamily="18" charset="0"/>
              </a:rPr>
              <a:t>Основна </a:t>
            </a:r>
            <a:r>
              <a:rPr lang="bg-BG" sz="1600" b="1" dirty="0">
                <a:latin typeface="Cambria" panose="02040503050406030204" pitchFamily="18" charset="0"/>
              </a:rPr>
              <a:t>цел</a:t>
            </a:r>
            <a:r>
              <a:rPr lang="bg-BG" sz="1600" dirty="0">
                <a:latin typeface="Cambria" panose="02040503050406030204" pitchFamily="18" charset="0"/>
              </a:rPr>
              <a:t> </a:t>
            </a:r>
            <a:r>
              <a:rPr lang="bg-BG" sz="1600" b="1" dirty="0">
                <a:latin typeface="Cambria" panose="02040503050406030204" pitchFamily="18" charset="0"/>
              </a:rPr>
              <a:t>на </a:t>
            </a:r>
            <a:r>
              <a:rPr lang="bg-BG" sz="1600" b="1" dirty="0" smtClean="0">
                <a:latin typeface="Cambria" panose="02040503050406030204" pitchFamily="18" charset="0"/>
              </a:rPr>
              <a:t>проекта е </a:t>
            </a:r>
            <a:r>
              <a:rPr lang="bg-BG" sz="1600" dirty="0">
                <a:latin typeface="Cambria" panose="02040503050406030204" pitchFamily="18" charset="0"/>
              </a:rPr>
              <a:t>да се осигурят допълнителни ресурси за превенция и подпомагане достъпа до услуги на възрастни в риск, вкл. лице или член на семейството му е поставено под карантина във връзка с COVID-19, както и самотен/и родител/и с дете/ца до 12 г., хора с увреждания, възрастни хора над 65 г. в невъзможност за самообслужване, лица в карантинен период и други дейности, пряко свързани с опазване здравето на лицата, които са застрашени в най-голяма степен от COVID-19. </a:t>
            </a:r>
            <a:endParaRPr lang="bg-BG" sz="1600" dirty="0" smtClean="0">
              <a:latin typeface="Cambria" panose="02040503050406030204" pitchFamily="18" charset="0"/>
            </a:endParaRPr>
          </a:p>
          <a:p>
            <a:pPr algn="just"/>
            <a:endParaRPr lang="bg-BG" sz="1600" dirty="0" smtClean="0">
              <a:latin typeface="Cambria" panose="02040503050406030204" pitchFamily="18" charset="0"/>
            </a:endParaRPr>
          </a:p>
          <a:p>
            <a:r>
              <a:rPr lang="bg-BG" sz="1600" b="1" u="sng" dirty="0">
                <a:latin typeface="Cambria" panose="02040503050406030204" pitchFamily="18" charset="0"/>
              </a:rPr>
              <a:t>Целевата група по проекта са</a:t>
            </a:r>
            <a:r>
              <a:rPr lang="bg-BG" sz="1600" b="1" u="sng" dirty="0" smtClean="0">
                <a:latin typeface="Cambria" panose="02040503050406030204" pitchFamily="18" charset="0"/>
              </a:rPr>
              <a:t>:</a:t>
            </a:r>
            <a:endParaRPr lang="bg-BG" sz="1600" b="1" u="sng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Cambria" panose="02040503050406030204" pitchFamily="18" charset="0"/>
              </a:rPr>
              <a:t>възрастни хора над 65 год. с ограничения или в невъзможност за самообслужване;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Cambria" panose="02040503050406030204" pitchFamily="18" charset="0"/>
              </a:rPr>
              <a:t>хора с увреждания;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Cambria" panose="02040503050406030204" pitchFamily="18" charset="0"/>
              </a:rPr>
              <a:t>възрастни в риск: в случай, че лицето или член на семейството му е поставено под карантина във връзка с COVID-19; самотен/ни родител/и с дете/ца до 12 г., които са в невъзможност да оставят децата си </a:t>
            </a:r>
            <a:r>
              <a:rPr lang="bg-BG" sz="1600" dirty="0" smtClean="0">
                <a:latin typeface="Cambria" panose="02040503050406030204" pitchFamily="18" charset="0"/>
              </a:rPr>
              <a:t>сами.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sz="1600" dirty="0" smtClean="0">
              <a:latin typeface="Cambria" panose="02040503050406030204" pitchFamily="18" charset="0"/>
            </a:endParaRPr>
          </a:p>
          <a:p>
            <a:r>
              <a:rPr lang="ru-RU" sz="1600" b="1" dirty="0">
                <a:latin typeface="Cambria" panose="02040503050406030204" pitchFamily="18" charset="0"/>
              </a:rPr>
              <a:t>Индикатор по проекта </a:t>
            </a:r>
            <a:r>
              <a:rPr lang="ru-RU" sz="1600" dirty="0">
                <a:latin typeface="Cambria" panose="02040503050406030204" pitchFamily="18" charset="0"/>
              </a:rPr>
              <a:t>– 303 лица над 18 год., вкл. с увреждания, получаващи грижа във връзка с пандемичната ситуация – проекта е в процес на изпълнение. Към 30.09.2020 г. Индикаторът е преизпълнен, като са обслужени 743 лица</a:t>
            </a:r>
            <a:r>
              <a:rPr lang="ru-RU" sz="1600" dirty="0" smtClean="0">
                <a:latin typeface="Cambria" panose="02040503050406030204" pitchFamily="18" charset="0"/>
              </a:rPr>
              <a:t>.</a:t>
            </a:r>
          </a:p>
          <a:p>
            <a:endParaRPr lang="ru-RU" sz="1600" dirty="0">
              <a:latin typeface="Cambria" panose="02040503050406030204" pitchFamily="18" charset="0"/>
            </a:endParaRPr>
          </a:p>
          <a:p>
            <a:endParaRPr lang="bg-BG" sz="1700" dirty="0">
              <a:latin typeface="Cambria" panose="02040503050406030204" pitchFamily="18" charset="0"/>
            </a:endParaRPr>
          </a:p>
          <a:p>
            <a:pPr algn="just"/>
            <a:endParaRPr lang="bg-BG" sz="1700" b="1" dirty="0">
              <a:latin typeface="Cambria" panose="02040503050406030204" pitchFamily="18" charset="0"/>
            </a:endParaRPr>
          </a:p>
          <a:p>
            <a:pPr lvl="0"/>
            <a:endParaRPr lang="bg-BG" sz="17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6044" y="1598339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611560" y="1598339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bg-BG" b="1" dirty="0" smtClean="0">
                <a:latin typeface="Cambria" panose="02040503050406030204" pitchFamily="18" charset="0"/>
              </a:rPr>
              <a:t>Основни </a:t>
            </a:r>
            <a:r>
              <a:rPr lang="bg-BG" b="1" dirty="0">
                <a:latin typeface="Cambria" panose="02040503050406030204" pitchFamily="18" charset="0"/>
              </a:rPr>
              <a:t>дейности: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dirty="0">
                <a:latin typeface="Cambria" panose="02040503050406030204" pitchFamily="18" charset="0"/>
              </a:rPr>
              <a:t>Доставка на храна, хранителни продукти и продукти от първа необходимост, вкл. лекарства, заплащане на битови сметки, заявяване и получаване на неотложни административни услуги</a:t>
            </a:r>
            <a:r>
              <a:rPr lang="bg-BG" dirty="0" smtClean="0">
                <a:latin typeface="Cambria" panose="02040503050406030204" pitchFamily="18" charset="0"/>
              </a:rPr>
              <a:t>;</a:t>
            </a:r>
            <a:endParaRPr lang="bg-BG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dirty="0" smtClean="0">
                <a:latin typeface="Cambria" panose="02040503050406030204" pitchFamily="18" charset="0"/>
              </a:rPr>
              <a:t>Транспорт </a:t>
            </a:r>
            <a:r>
              <a:rPr lang="bg-BG" dirty="0">
                <a:latin typeface="Cambria" panose="02040503050406030204" pitchFamily="18" charset="0"/>
              </a:rPr>
              <a:t>от/до съответните адреси</a:t>
            </a:r>
            <a:r>
              <a:rPr lang="bg-BG" dirty="0" smtClean="0">
                <a:latin typeface="Cambria" panose="02040503050406030204" pitchFamily="18" charset="0"/>
              </a:rPr>
              <a:t>;</a:t>
            </a:r>
            <a:endParaRPr lang="bg-BG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dirty="0">
                <a:latin typeface="Cambria" panose="02040503050406030204" pitchFamily="18" charset="0"/>
              </a:rPr>
              <a:t>Осигуряване на предпазни средства на наетия персонал</a:t>
            </a:r>
            <a:r>
              <a:rPr lang="bg-BG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g-BG" dirty="0">
              <a:latin typeface="Cambria" panose="020405030504060302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01489"/>
            <a:ext cx="5688633" cy="350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7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6044" y="1598338"/>
            <a:ext cx="8229600" cy="5259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2472"/>
            <a:ext cx="3564776" cy="4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2473"/>
            <a:ext cx="3443858" cy="4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6044" y="1598338"/>
            <a:ext cx="8229600" cy="525966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2" y="1727105"/>
            <a:ext cx="3256218" cy="434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94" y="1679621"/>
            <a:ext cx="3365106" cy="43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7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6044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755576" y="1772816"/>
            <a:ext cx="75865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ПРОЕКТ BG05М9ОР001-2.103-0047-С01</a:t>
            </a:r>
            <a:endParaRPr lang="ru-RU" sz="2000" b="1" dirty="0">
              <a:latin typeface="Cambria" pitchFamily="18" charset="0"/>
            </a:endParaRPr>
          </a:p>
          <a:p>
            <a:pPr algn="ctr"/>
            <a:r>
              <a:rPr lang="ru-RU" sz="2000" b="1" dirty="0">
                <a:latin typeface="Cambria" pitchFamily="18" charset="0"/>
              </a:rPr>
              <a:t>„ПАТРОНАЖНА ГРИЖА В ОБЩИНА КЮСТЕНДИЛ“</a:t>
            </a:r>
          </a:p>
          <a:p>
            <a:pPr algn="ctr"/>
            <a:endParaRPr lang="ru-RU" sz="2000" b="1" dirty="0">
              <a:latin typeface="Cambria" pitchFamily="18" charset="0"/>
            </a:endParaRPr>
          </a:p>
          <a:p>
            <a:pPr algn="ctr"/>
            <a:endParaRPr lang="ru-RU" sz="2000" b="1" dirty="0">
              <a:latin typeface="Cambria" pitchFamily="18" charset="0"/>
            </a:endParaRPr>
          </a:p>
          <a:p>
            <a:pPr algn="ctr"/>
            <a:r>
              <a:rPr lang="ru-RU" sz="2000" dirty="0" smtClean="0">
                <a:latin typeface="Cambria" pitchFamily="18" charset="0"/>
              </a:rPr>
              <a:t>№</a:t>
            </a:r>
            <a:r>
              <a:rPr lang="ru-RU" sz="2000" dirty="0">
                <a:latin typeface="Cambria" pitchFamily="18" charset="0"/>
              </a:rPr>
              <a:t>BG05М9OP001-2.103 „Патронажна грижа за възрастни хора и лица с увреждания – </a:t>
            </a:r>
            <a:r>
              <a:rPr lang="ru-RU" sz="2400" b="1" dirty="0">
                <a:latin typeface="Cambria" pitchFamily="18" charset="0"/>
              </a:rPr>
              <a:t>Компонент 4</a:t>
            </a:r>
            <a:r>
              <a:rPr lang="ru-RU" sz="2000" dirty="0">
                <a:latin typeface="Cambria" pitchFamily="18" charset="0"/>
              </a:rPr>
              <a:t>“</a:t>
            </a:r>
          </a:p>
          <a:p>
            <a:pPr algn="ctr"/>
            <a:endParaRPr lang="en-US" sz="2000" dirty="0">
              <a:latin typeface="Cambria" pitchFamily="18" charset="0"/>
            </a:endParaRPr>
          </a:p>
          <a:p>
            <a:pPr algn="just"/>
            <a:endParaRPr lang="bg-BG" sz="1600" dirty="0">
              <a:latin typeface="Cambria" panose="02040503050406030204" pitchFamily="18" charset="0"/>
            </a:endParaRPr>
          </a:p>
          <a:p>
            <a:endParaRPr lang="bg-BG" b="1" u="sng" dirty="0">
              <a:latin typeface="Cambria" panose="02040503050406030204" pitchFamily="18" charset="0"/>
            </a:endParaRPr>
          </a:p>
          <a:p>
            <a:pPr lvl="0"/>
            <a:endParaRPr lang="bg-BG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ru-RU" sz="3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just">
              <a:buNone/>
            </a:pPr>
            <a:endParaRPr lang="ru-RU" sz="3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bg-BG" sz="3100" b="1" dirty="0" smtClean="0">
                <a:solidFill>
                  <a:schemeClr val="tx1"/>
                </a:solidFill>
                <a:latin typeface="Cambria" pitchFamily="18" charset="0"/>
              </a:rPr>
              <a:t>Обща стойност на проекта: </a:t>
            </a:r>
            <a:r>
              <a:rPr lang="ru-RU" sz="3100" dirty="0" smtClean="0">
                <a:solidFill>
                  <a:schemeClr val="tx1"/>
                </a:solidFill>
                <a:latin typeface="Cambria" pitchFamily="18" charset="0"/>
              </a:rPr>
              <a:t>204 361, 92 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лв</a:t>
            </a:r>
            <a:r>
              <a:rPr lang="ru-RU" sz="3100" dirty="0" smtClean="0">
                <a:solidFill>
                  <a:schemeClr val="tx1"/>
                </a:solidFill>
                <a:latin typeface="Cambria" pitchFamily="18" charset="0"/>
              </a:rPr>
              <a:t>., </a:t>
            </a:r>
            <a:r>
              <a:rPr lang="bg-BG" sz="3100" dirty="0">
                <a:solidFill>
                  <a:schemeClr val="tx1"/>
                </a:solidFill>
                <a:latin typeface="Cambria" pitchFamily="18" charset="0"/>
              </a:rPr>
              <a:t>от </a:t>
            </a:r>
            <a:r>
              <a:rPr lang="bg-BG" sz="3100" dirty="0" smtClean="0">
                <a:solidFill>
                  <a:schemeClr val="tx1"/>
                </a:solidFill>
                <a:latin typeface="Cambria" pitchFamily="18" charset="0"/>
              </a:rPr>
              <a:t>които 173 707,63 </a:t>
            </a:r>
            <a:r>
              <a:rPr lang="bg-BG" sz="3100" dirty="0">
                <a:solidFill>
                  <a:schemeClr val="tx1"/>
                </a:solidFill>
                <a:latin typeface="Cambria" pitchFamily="18" charset="0"/>
              </a:rPr>
              <a:t>лв. финансирани от </a:t>
            </a:r>
            <a:r>
              <a:rPr lang="bg-BG" sz="3100" dirty="0" smtClean="0">
                <a:solidFill>
                  <a:schemeClr val="tx1"/>
                </a:solidFill>
                <a:latin typeface="Cambria" pitchFamily="18" charset="0"/>
              </a:rPr>
              <a:t>ЕСФ, 30 654, 29 </a:t>
            </a:r>
            <a:r>
              <a:rPr lang="bg-BG" sz="3100" dirty="0">
                <a:solidFill>
                  <a:schemeClr val="tx1"/>
                </a:solidFill>
                <a:latin typeface="Cambria" pitchFamily="18" charset="0"/>
              </a:rPr>
              <a:t>лв. Национално финансиране</a:t>
            </a:r>
          </a:p>
          <a:p>
            <a:pPr marL="0" indent="0">
              <a:buNone/>
            </a:pPr>
            <a:endParaRPr lang="bg-BG" sz="3100" b="1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3100" b="1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100" b="1" dirty="0">
                <a:solidFill>
                  <a:schemeClr val="tx1"/>
                </a:solidFill>
                <a:latin typeface="Cambria" pitchFamily="18" charset="0"/>
              </a:rPr>
              <a:t>Продължителност на проекта</a:t>
            </a:r>
            <a:r>
              <a:rPr lang="ru-RU" sz="3100" b="1" dirty="0" smtClean="0">
                <a:solidFill>
                  <a:schemeClr val="tx1"/>
                </a:solidFill>
                <a:latin typeface="Cambria" pitchFamily="18" charset="0"/>
              </a:rPr>
              <a:t>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bg-BG" sz="3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10.10.2020 </a:t>
            </a:r>
            <a:r>
              <a:rPr lang="bg-BG" sz="3100" dirty="0">
                <a:solidFill>
                  <a:schemeClr val="tx1"/>
                </a:solidFill>
                <a:latin typeface="Cambria" panose="02040503050406030204" pitchFamily="18" charset="0"/>
              </a:rPr>
              <a:t>г. - </a:t>
            </a:r>
            <a:r>
              <a:rPr lang="bg-BG" sz="3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10.04.2021 </a:t>
            </a:r>
            <a:r>
              <a:rPr lang="bg-BG" sz="3100" dirty="0">
                <a:solidFill>
                  <a:schemeClr val="tx1"/>
                </a:solidFill>
                <a:latin typeface="Cambria" panose="02040503050406030204" pitchFamily="18" charset="0"/>
              </a:rPr>
              <a:t>г. </a:t>
            </a:r>
            <a:r>
              <a:rPr lang="en-US" sz="3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bg-BG" sz="3100" dirty="0">
                <a:solidFill>
                  <a:schemeClr val="tx1"/>
                </a:solidFill>
                <a:latin typeface="Cambria" panose="02040503050406030204" pitchFamily="18" charset="0"/>
              </a:rPr>
              <a:t>6</a:t>
            </a:r>
            <a:r>
              <a:rPr lang="bg-BG" sz="3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bg-BG" sz="3100" dirty="0">
                <a:solidFill>
                  <a:schemeClr val="tx1"/>
                </a:solidFill>
                <a:latin typeface="Cambria" panose="02040503050406030204" pitchFamily="18" charset="0"/>
              </a:rPr>
              <a:t>месеца</a:t>
            </a:r>
            <a:r>
              <a:rPr lang="en-US" sz="3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r>
              <a:rPr lang="bg-BG" sz="3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– в процес на изпълнение</a:t>
            </a:r>
            <a:endParaRPr lang="bg-BG" sz="31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Cambria" pitchFamily="18" charset="0"/>
              </a:rPr>
              <a:t>	</a:t>
            </a:r>
            <a:endParaRPr lang="bg-BG" sz="33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3300" dirty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33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3300" dirty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33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33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7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7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0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1584176" cy="14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9"/>
            <a:ext cx="2137420" cy="14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7272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bg-BG" sz="16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Основна цел</a:t>
            </a:r>
            <a:r>
              <a:rPr lang="bg-BG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bg-BG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 проекта</a:t>
            </a:r>
            <a:r>
              <a:rPr lang="en-US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– </a:t>
            </a:r>
            <a:r>
              <a:rPr lang="bg-BG" sz="1800" dirty="0">
                <a:solidFill>
                  <a:schemeClr val="tx1"/>
                </a:solidFill>
                <a:latin typeface="Cambria" panose="02040503050406030204" pitchFamily="18" charset="0"/>
              </a:rPr>
              <a:t>е да подобри качеството на живот и възможностите за социално включване на хората с увреждания и възрастните хора в общината, чрез осигуряване на мрежа от услуги в домашна среда и изграждане на подходящ материален и кадрови капацитет за предоставянето им чрез въвеждане на модел за патронажни грижи за възрастни хора и лица с увреждания, вкл. с хронични заболявания и трайни увреждания за осигуряване на почасови мобилни интегрирани здравно-социални услуги в техните домове</a:t>
            </a:r>
            <a:r>
              <a:rPr lang="bg-BG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bg-BG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bg-BG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Целевата група</a:t>
            </a:r>
            <a:r>
              <a:rPr lang="bg-BG" sz="1800" dirty="0">
                <a:solidFill>
                  <a:schemeClr val="tx1"/>
                </a:solidFill>
                <a:latin typeface="Cambria" panose="02040503050406030204" pitchFamily="18" charset="0"/>
              </a:rPr>
              <a:t>, която ще бъде пряко положително повлияна от реализацията на дейностите предвидени в настоящия проект е: </a:t>
            </a:r>
          </a:p>
          <a:p>
            <a:pPr lvl="0"/>
            <a:r>
              <a:rPr lang="bg-BG" sz="1800" dirty="0">
                <a:solidFill>
                  <a:schemeClr val="tx1"/>
                </a:solidFill>
                <a:latin typeface="Cambria" panose="02040503050406030204" pitchFamily="18" charset="0"/>
              </a:rPr>
              <a:t>Лица над 18 год.; </a:t>
            </a:r>
          </a:p>
          <a:p>
            <a:pPr lvl="0"/>
            <a:r>
              <a:rPr lang="bg-BG" sz="1800" dirty="0">
                <a:solidFill>
                  <a:schemeClr val="tx1"/>
                </a:solidFill>
                <a:latin typeface="Cambria" panose="02040503050406030204" pitchFamily="18" charset="0"/>
              </a:rPr>
              <a:t>Участници над 18 год., вкл. с увреждания, получаващи патронажна грижа. 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Индикатор по проекта - 186 лица над 18 год. от целевата група – проекта е в процес на изпълнение.</a:t>
            </a:r>
            <a:endParaRPr lang="bg-BG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bg-BG" sz="1800" dirty="0">
                <a:solidFill>
                  <a:schemeClr val="tx1"/>
                </a:solidFill>
                <a:latin typeface="Cambria" panose="02040503050406030204" pitchFamily="18" charset="0"/>
              </a:rPr>
              <a:t> </a:t>
            </a:r>
            <a:endParaRPr lang="en-US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chemeClr val="tx1"/>
                </a:solidFill>
                <a:latin typeface="Cambria" panose="02040503050406030204" pitchFamily="18" charset="0"/>
              </a:rPr>
              <a:t>www.eufunds.bg</a:t>
            </a:r>
            <a:endParaRPr lang="bg-BG" sz="1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144016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330"/>
            <a:ext cx="1968810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955264"/>
            <a:ext cx="8312596" cy="43025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1900" dirty="0">
              <a:latin typeface="Cambria" pitchFamily="18" charset="0"/>
            </a:endParaRPr>
          </a:p>
          <a:p>
            <a:pPr marL="0" indent="0" fontAlgn="base">
              <a:buNone/>
            </a:pPr>
            <a:endParaRPr lang="bg-BG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8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bg-BG" sz="7200" b="1" dirty="0">
                <a:solidFill>
                  <a:schemeClr val="tx1"/>
                </a:solidFill>
                <a:latin typeface="Cambria" panose="02040503050406030204" pitchFamily="18" charset="0"/>
              </a:rPr>
              <a:t>Основни дейности: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Предоставяне </a:t>
            </a:r>
            <a:r>
              <a:rPr lang="bg-BG" sz="7200" dirty="0">
                <a:solidFill>
                  <a:schemeClr val="tx1"/>
                </a:solidFill>
                <a:latin typeface="Cambria" panose="02040503050406030204" pitchFamily="18" charset="0"/>
              </a:rPr>
              <a:t>на почасови мобилни интегрирани здравно-социални </a:t>
            </a:r>
            <a:r>
              <a:rPr lang="bg-BG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услуги.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 </a:t>
            </a:r>
            <a:r>
              <a:rPr lang="bg-BG" sz="7200" dirty="0">
                <a:solidFill>
                  <a:schemeClr val="tx1"/>
                </a:solidFill>
                <a:latin typeface="Cambria" panose="02040503050406030204" pitchFamily="18" charset="0"/>
              </a:rPr>
              <a:t>проекта ще бъде използван вече създадения по процедура BG05M9OP001-2.040 "Център за патронажна грижа" /ЦПГ/. Услугите в центъра ще се предоставят от медицински специалисти, кинезитерапевт/рехабилитатор, психолог и социални медиатори.</a:t>
            </a:r>
          </a:p>
          <a:p>
            <a:pPr marL="0" indent="0" algn="just" fontAlgn="base">
              <a:buNone/>
            </a:pPr>
            <a:endParaRPr lang="bg-BG" sz="55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bg-BG" sz="29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bg-BG" sz="29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bg-BG" sz="29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bg-BG" sz="29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29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29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29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4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122044" cy="141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78" y="3429000"/>
            <a:ext cx="6696744" cy="304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41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6856" y="1700808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ПРОЕКТ BG05М9ОР001-2.040-0018-С01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„ПАТРОНАЖНА ГРИЖА В ОБЩИНА КЮСТЕНДИЛ“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№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BG05М9OP001-2.040 „Патронажна грижа за възрастни хора и лица с увреждания – </a:t>
            </a: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Компонент 2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“</a:t>
            </a:r>
            <a:endParaRPr lang="en-US" sz="20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616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bg-BG" sz="17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Обща </a:t>
            </a: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стойност на проекта по Компонент 2, Компонент 3 и Компонент 4:</a:t>
            </a:r>
            <a:r>
              <a:rPr lang="bg-BG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bg-BG" sz="24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1 136 606, 48 лв., </a:t>
            </a:r>
            <a:r>
              <a:rPr lang="bg-BG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от които 966 115, 51 лв. финансирани от ЕСФ и 170 490, 97 лв. национално финансиране</a:t>
            </a:r>
          </a:p>
          <a:p>
            <a:pPr marL="0" indent="0" algn="just">
              <a:buNone/>
            </a:pPr>
            <a:r>
              <a:rPr lang="bg-BG" sz="1700" b="1" dirty="0">
                <a:solidFill>
                  <a:srgbClr val="FF0000"/>
                </a:solidFill>
                <a:latin typeface="Cambria" panose="02040503050406030204" pitchFamily="18" charset="0"/>
              </a:rPr>
              <a:t> </a:t>
            </a:r>
            <a:endParaRPr lang="bg-BG" sz="17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bg-BG" sz="13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bg-BG" sz="13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bg-BG" sz="13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bg-BG" sz="13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bg-BG" sz="13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bg-BG" sz="13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bg-BG" sz="13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bg-BG" sz="13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3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6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50079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06" y="188640"/>
            <a:ext cx="19442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6856" y="1700808"/>
            <a:ext cx="822960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900" dirty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bg-BG" sz="2400" b="1" dirty="0" smtClean="0">
                <a:solidFill>
                  <a:schemeClr val="tx1"/>
                </a:solidFill>
                <a:latin typeface="Cambria" pitchFamily="18" charset="0"/>
              </a:rPr>
              <a:t>БЛАГОДАРЯ ЗА ВНИМАНИЕТО!</a:t>
            </a:r>
          </a:p>
          <a:p>
            <a:pPr marL="0" indent="0" algn="ctr">
              <a:buNone/>
            </a:pPr>
            <a:endParaRPr lang="bg-BG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170" name="Picture 2" descr="C:\Users\rhristova\Desktop\news-logo-300x200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016224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39"/>
            <a:ext cx="1584176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6856" y="1700808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bg-BG" sz="2400" b="1" dirty="0">
                <a:solidFill>
                  <a:schemeClr val="tx1"/>
                </a:solidFill>
                <a:latin typeface="Cambria" pitchFamily="18" charset="0"/>
              </a:rPr>
              <a:t>Обща стойност на проекта: </a:t>
            </a:r>
            <a:r>
              <a:rPr lang="ru-RU" sz="2400" dirty="0">
                <a:solidFill>
                  <a:schemeClr val="tx1"/>
                </a:solidFill>
                <a:latin typeface="Cambria" pitchFamily="18" charset="0"/>
              </a:rPr>
              <a:t>450 474, 56 лв., </a:t>
            </a:r>
            <a:r>
              <a:rPr lang="bg-BG" sz="2400" dirty="0">
                <a:solidFill>
                  <a:schemeClr val="tx1"/>
                </a:solidFill>
                <a:latin typeface="Cambria" pitchFamily="18" charset="0"/>
              </a:rPr>
              <a:t>от които 382 903</a:t>
            </a:r>
            <a:r>
              <a:rPr lang="bg-BG" sz="2400" dirty="0" smtClean="0">
                <a:solidFill>
                  <a:schemeClr val="tx1"/>
                </a:solidFill>
                <a:latin typeface="Cambria" pitchFamily="18" charset="0"/>
              </a:rPr>
              <a:t>, 38 </a:t>
            </a:r>
            <a:r>
              <a:rPr lang="bg-BG" sz="2400" dirty="0">
                <a:solidFill>
                  <a:schemeClr val="tx1"/>
                </a:solidFill>
                <a:latin typeface="Cambria" pitchFamily="18" charset="0"/>
              </a:rPr>
              <a:t>лв. финансирани от ЕСФ, 67 571, 18 лв. Национално финансиране</a:t>
            </a:r>
          </a:p>
          <a:p>
            <a:pPr marL="0" indent="0">
              <a:buNone/>
            </a:pPr>
            <a:endParaRPr lang="bg-BG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Продължителност на проекта: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bg-BG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09.05.2019 </a:t>
            </a:r>
            <a:r>
              <a:rPr lang="bg-BG" sz="2400" dirty="0">
                <a:solidFill>
                  <a:schemeClr val="tx1"/>
                </a:solidFill>
                <a:latin typeface="Cambria" panose="02040503050406030204" pitchFamily="18" charset="0"/>
              </a:rPr>
              <a:t>г. - </a:t>
            </a:r>
            <a:r>
              <a:rPr lang="bg-BG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09.10.2020 </a:t>
            </a:r>
            <a:r>
              <a:rPr lang="bg-BG" sz="2400" dirty="0">
                <a:solidFill>
                  <a:schemeClr val="tx1"/>
                </a:solidFill>
                <a:latin typeface="Cambria" panose="02040503050406030204" pitchFamily="18" charset="0"/>
              </a:rPr>
              <a:t>г.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bg-BG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17месеца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r>
              <a:rPr lang="bg-BG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приключил</a:t>
            </a:r>
            <a:endParaRPr lang="bg-BG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	</a:t>
            </a:r>
            <a:endParaRPr lang="bg-BG" dirty="0">
              <a:latin typeface="Cambria" pitchFamily="18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34026" y="1545412"/>
            <a:ext cx="8229600" cy="51239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724022" y="1772816"/>
            <a:ext cx="7586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b="1" dirty="0">
                <a:latin typeface="Cambria" panose="02040503050406030204" pitchFamily="18" charset="0"/>
              </a:rPr>
              <a:t>Основна цел</a:t>
            </a:r>
            <a:r>
              <a:rPr lang="bg-BG" sz="1600" dirty="0">
                <a:latin typeface="Cambria" panose="02040503050406030204" pitchFamily="18" charset="0"/>
              </a:rPr>
              <a:t> </a:t>
            </a:r>
            <a:r>
              <a:rPr lang="bg-BG" sz="1600" b="1" dirty="0">
                <a:latin typeface="Cambria" panose="02040503050406030204" pitchFamily="18" charset="0"/>
              </a:rPr>
              <a:t>на проекта </a:t>
            </a:r>
            <a:r>
              <a:rPr lang="bg-BG" sz="1600" dirty="0">
                <a:latin typeface="Cambria" panose="02040503050406030204" pitchFamily="18" charset="0"/>
              </a:rPr>
              <a:t>е подобряване на качеството на живот и възможностите за социално включване на хората с увреждания и възрастните хора, чрез осигуряване на мрежа от мобилни интегрирани, здравно-социални услуги в домашна среда и изграждане на подходящ (материален и кадрови) капацитет за предоставянето им на територията на Община Кюстендил</a:t>
            </a:r>
            <a:r>
              <a:rPr lang="bg-BG" sz="16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bg-BG" sz="1600" b="1" dirty="0" smtClean="0">
              <a:latin typeface="Cambria" panose="02040503050406030204" pitchFamily="18" charset="0"/>
            </a:endParaRPr>
          </a:p>
          <a:p>
            <a:pPr algn="just"/>
            <a:r>
              <a:rPr lang="bg-BG" sz="1600" b="1" dirty="0" smtClean="0">
                <a:latin typeface="Cambria" panose="02040503050406030204" pitchFamily="18" charset="0"/>
              </a:rPr>
              <a:t>Целеви </a:t>
            </a:r>
            <a:r>
              <a:rPr lang="bg-BG" sz="1600" b="1" dirty="0">
                <a:latin typeface="Cambria" panose="02040503050406030204" pitchFamily="18" charset="0"/>
              </a:rPr>
              <a:t>групи</a:t>
            </a:r>
            <a:r>
              <a:rPr lang="bg-BG" sz="1600" dirty="0">
                <a:latin typeface="Cambria" panose="02040503050406030204" pitchFamily="18" charset="0"/>
              </a:rPr>
              <a:t>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Хора с увреждания и техните семейства;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Възрастни хора  над 65 г. с ограничения или в невъзможност за самообслужване. </a:t>
            </a:r>
          </a:p>
          <a:p>
            <a:pPr lvl="0" algn="just"/>
            <a:r>
              <a:rPr lang="ru-RU" sz="1600" dirty="0">
                <a:latin typeface="Cambria" panose="02040503050406030204" pitchFamily="18" charset="0"/>
              </a:rPr>
              <a:t>       </a:t>
            </a:r>
          </a:p>
          <a:p>
            <a:pPr lvl="0" algn="just"/>
            <a:r>
              <a:rPr lang="ru-RU" sz="1600" dirty="0"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latin typeface="Cambria" panose="02040503050406030204" pitchFamily="18" charset="0"/>
              </a:rPr>
              <a:t>Индикатор по проекта - </a:t>
            </a:r>
            <a:r>
              <a:rPr lang="ru-RU" sz="1600" dirty="0">
                <a:latin typeface="Cambria" panose="02040503050406030204" pitchFamily="18" charset="0"/>
              </a:rPr>
              <a:t>186 лица над 18 год. от целевата </a:t>
            </a:r>
            <a:r>
              <a:rPr lang="ru-RU" sz="1600" dirty="0" smtClean="0">
                <a:latin typeface="Cambria" panose="02040503050406030204" pitchFamily="18" charset="0"/>
              </a:rPr>
              <a:t>група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– преизпълнен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latin typeface="Cambria" panose="02040503050406030204" pitchFamily="18" charset="0"/>
              </a:rPr>
              <a:t>/обслужени 392 лица/.</a:t>
            </a:r>
          </a:p>
          <a:p>
            <a:pPr lvl="0" algn="just"/>
            <a:r>
              <a:rPr lang="ru-RU" sz="1600" dirty="0" smtClean="0">
                <a:latin typeface="Cambria" panose="02040503050406030204" pitchFamily="18" charset="0"/>
              </a:rPr>
              <a:t> </a:t>
            </a:r>
            <a:endParaRPr lang="ru-RU" sz="1600" dirty="0">
              <a:latin typeface="Cambria" panose="02040503050406030204" pitchFamily="18" charset="0"/>
            </a:endParaRPr>
          </a:p>
          <a:p>
            <a:pPr lvl="0" algn="just"/>
            <a:r>
              <a:rPr lang="ru-RU" sz="1600" dirty="0">
                <a:latin typeface="Cambria" panose="02040503050406030204" pitchFamily="18" charset="0"/>
              </a:rPr>
              <a:t>        </a:t>
            </a:r>
            <a:endParaRPr lang="bg-BG" dirty="0">
              <a:latin typeface="Cambria" panose="02040503050406030204" pitchFamily="18" charset="0"/>
            </a:endParaRPr>
          </a:p>
          <a:p>
            <a:pPr lvl="0"/>
            <a:endParaRPr lang="bg-BG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6044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755576" y="1700808"/>
            <a:ext cx="7586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bg-BG" b="1" dirty="0" smtClean="0">
                <a:latin typeface="Cambria" panose="02040503050406030204" pitchFamily="18" charset="0"/>
              </a:rPr>
              <a:t>Постигнати резултати: </a:t>
            </a:r>
          </a:p>
          <a:p>
            <a:pPr fontAlgn="base"/>
            <a:endParaRPr lang="bg-BG" sz="16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1600" b="1" dirty="0" smtClean="0">
                <a:latin typeface="Cambria" panose="02040503050406030204" pitchFamily="18" charset="0"/>
              </a:rPr>
              <a:t>Създаден е </a:t>
            </a:r>
            <a:r>
              <a:rPr lang="bg-BG" sz="1600" b="1" dirty="0">
                <a:latin typeface="Cambria" panose="02040503050406030204" pitchFamily="18" charset="0"/>
              </a:rPr>
              <a:t>"Център за патронажна грижа" /ЦПГ/ 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" panose="02040503050406030204" pitchFamily="18" charset="0"/>
              </a:rPr>
              <a:t>Нает е персонал – 18 щ. бр. (ръководител</a:t>
            </a:r>
            <a:r>
              <a:rPr lang="ru-RU" sz="1600" dirty="0">
                <a:latin typeface="Cambria" panose="02040503050406030204" pitchFamily="18" charset="0"/>
              </a:rPr>
              <a:t>, 8 бр. медицински специалисти, 7 бр. социални медиатори, психолог и кинезитерапевт);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" panose="02040503050406030204" pitchFamily="18" charset="0"/>
              </a:rPr>
              <a:t>Сформиран са 8 мобилни екипа </a:t>
            </a:r>
            <a:r>
              <a:rPr lang="ru-RU" sz="1600" dirty="0">
                <a:latin typeface="Cambria" panose="02040503050406030204" pitchFamily="18" charset="0"/>
              </a:rPr>
              <a:t>(</a:t>
            </a:r>
            <a:r>
              <a:rPr lang="ru-RU" sz="1600" dirty="0" smtClean="0">
                <a:latin typeface="Cambria" panose="02040503050406030204" pitchFamily="18" charset="0"/>
              </a:rPr>
              <a:t>4 екипа за </a:t>
            </a:r>
            <a:r>
              <a:rPr lang="ru-RU" sz="1600" dirty="0">
                <a:latin typeface="Cambria" panose="02040503050406030204" pitchFamily="18" charset="0"/>
              </a:rPr>
              <a:t>всички 71 населени места и </a:t>
            </a:r>
            <a:r>
              <a:rPr lang="ru-RU" sz="1600" dirty="0" smtClean="0">
                <a:latin typeface="Cambria" panose="02040503050406030204" pitchFamily="18" charset="0"/>
              </a:rPr>
              <a:t>4 </a:t>
            </a:r>
            <a:r>
              <a:rPr lang="ru-RU" sz="1600" dirty="0">
                <a:latin typeface="Cambria" panose="02040503050406030204" pitchFamily="18" charset="0"/>
              </a:rPr>
              <a:t>екипа по райони в град Кюстендил</a:t>
            </a:r>
            <a:r>
              <a:rPr lang="ru-RU" sz="1600" dirty="0" smtClean="0">
                <a:latin typeface="Cambria" panose="02040503050406030204" pitchFamily="18" charset="0"/>
              </a:rPr>
              <a:t>);</a:t>
            </a:r>
          </a:p>
          <a:p>
            <a:pPr algn="just"/>
            <a:endParaRPr lang="bg-BG" sz="1600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g-BG" sz="1600" b="1" dirty="0" smtClean="0">
                <a:latin typeface="Cambria" panose="02040503050406030204" pitchFamily="18" charset="0"/>
              </a:rPr>
              <a:t>Закупени са </a:t>
            </a:r>
            <a:r>
              <a:rPr lang="bg-BG" sz="1600" b="1" dirty="0">
                <a:latin typeface="Cambria" panose="02040503050406030204" pitchFamily="18" charset="0"/>
              </a:rPr>
              <a:t>4 броя транспортни средства за извършване на мобилна работа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" panose="02040503050406030204" pitchFamily="18" charset="0"/>
              </a:rPr>
              <a:t>Със закупените </a:t>
            </a:r>
            <a:r>
              <a:rPr lang="ru-RU" sz="1600" dirty="0">
                <a:latin typeface="Cambria" panose="02040503050406030204" pitchFamily="18" charset="0"/>
              </a:rPr>
              <a:t>4 транспортни средства </a:t>
            </a:r>
            <a:r>
              <a:rPr lang="ru-RU" sz="1600" dirty="0" smtClean="0">
                <a:latin typeface="Cambria" panose="02040503050406030204" pitchFamily="18" charset="0"/>
              </a:rPr>
              <a:t>бяха обхванати </a:t>
            </a:r>
            <a:r>
              <a:rPr lang="ru-RU" sz="1600" dirty="0">
                <a:latin typeface="Cambria" panose="02040503050406030204" pitchFamily="18" charset="0"/>
              </a:rPr>
              <a:t>всички нуждаещи се на територията на община Кюстендил </a:t>
            </a:r>
            <a:r>
              <a:rPr lang="ru-RU" sz="1600" dirty="0" smtClean="0">
                <a:latin typeface="Cambria" panose="02040503050406030204" pitchFamily="18" charset="0"/>
              </a:rPr>
              <a:t>и беше предоставена </a:t>
            </a:r>
            <a:r>
              <a:rPr lang="ru-RU" sz="1600" dirty="0">
                <a:latin typeface="Cambria" panose="02040503050406030204" pitchFamily="18" charset="0"/>
              </a:rPr>
              <a:t>качествена патронажна грижа от мобилните екипи.</a:t>
            </a:r>
            <a:endParaRPr lang="bg-BG" sz="1600" dirty="0">
              <a:latin typeface="Cambria" panose="02040503050406030204" pitchFamily="18" charset="0"/>
            </a:endParaRPr>
          </a:p>
          <a:p>
            <a:pPr algn="just"/>
            <a:endParaRPr lang="bg-BG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6044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789277" y="1889201"/>
            <a:ext cx="7586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ambria" panose="02040503050406030204" pitchFamily="18" charset="0"/>
              </a:rPr>
              <a:t>Повишена </a:t>
            </a:r>
            <a:r>
              <a:rPr lang="ru-RU" sz="1600" dirty="0">
                <a:latin typeface="Cambria" panose="02040503050406030204" pitchFamily="18" charset="0"/>
              </a:rPr>
              <a:t>рентабилност (ефективност, ефикасност и икономичност) на общинската социална </a:t>
            </a:r>
            <a:r>
              <a:rPr lang="ru-RU" sz="1600" dirty="0" smtClean="0">
                <a:latin typeface="Cambria" panose="02040503050406030204" pitchFamily="18" charset="0"/>
              </a:rPr>
              <a:t>политика;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ambria" panose="02040503050406030204" pitchFamily="18" charset="0"/>
              </a:rPr>
              <a:t>Създаване </a:t>
            </a:r>
            <a:r>
              <a:rPr lang="ru-RU" sz="1600" dirty="0">
                <a:latin typeface="Cambria" panose="02040503050406030204" pitchFamily="18" charset="0"/>
              </a:rPr>
              <a:t>на патронажна грижа, необходима за хората в Община </a:t>
            </a:r>
            <a:r>
              <a:rPr lang="ru-RU" sz="1600" dirty="0" smtClean="0">
                <a:latin typeface="Cambria" panose="02040503050406030204" pitchFamily="18" charset="0"/>
              </a:rPr>
              <a:t>Кюстендил;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ambria" panose="02040503050406030204" pitchFamily="18" charset="0"/>
              </a:rPr>
              <a:t>Налагане </a:t>
            </a:r>
            <a:r>
              <a:rPr lang="ru-RU" sz="1600" dirty="0">
                <a:latin typeface="Cambria" panose="02040503050406030204" pitchFamily="18" charset="0"/>
              </a:rPr>
              <a:t>на интегриран мобилен модел за предоставяне на услуги на местно ниво, посредством създаване на Център за патронажна </a:t>
            </a:r>
            <a:r>
              <a:rPr lang="ru-RU" sz="1600" dirty="0" smtClean="0">
                <a:latin typeface="Cambria" panose="02040503050406030204" pitchFamily="18" charset="0"/>
              </a:rPr>
              <a:t>грижа;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ambria" panose="02040503050406030204" pitchFamily="18" charset="0"/>
              </a:rPr>
              <a:t>Оптимизирана </a:t>
            </a:r>
            <a:r>
              <a:rPr lang="ru-RU" sz="1600" dirty="0">
                <a:latin typeface="Cambria" panose="02040503050406030204" pitchFamily="18" charset="0"/>
              </a:rPr>
              <a:t>и модернизирана транспортна мрежа за предоставяне на мобилни услуги в домовете на нуждаещи се хора за осигуряване на равен достъп до ресурсите на обществото и преодоляване риска от социално изключване на уязвимите групи на територията на община Кюстендил и прилежащите територии.</a:t>
            </a:r>
            <a:endParaRPr lang="bg-BG" sz="1600" dirty="0">
              <a:latin typeface="Cambria" panose="02040503050406030204" pitchFamily="18" charset="0"/>
            </a:endParaRPr>
          </a:p>
          <a:p>
            <a:pPr algn="just"/>
            <a:endParaRPr lang="bg-BG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6044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02" y="1171085"/>
            <a:ext cx="2932310" cy="408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6982"/>
            <a:ext cx="2711503" cy="482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98" y="2666913"/>
            <a:ext cx="2817837" cy="4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38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6044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789277" y="1889201"/>
            <a:ext cx="75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latin typeface="Cambria" panose="02040503050406030204" pitchFamily="18" charset="0"/>
            </a:endParaRPr>
          </a:p>
          <a:p>
            <a:pPr algn="just"/>
            <a:endParaRPr lang="bg-BG" sz="1600" dirty="0">
              <a:latin typeface="Cambria" panose="020405030504060302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4" y="2845764"/>
            <a:ext cx="2691880" cy="392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45" y="2636912"/>
            <a:ext cx="297033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15" y="1031264"/>
            <a:ext cx="2856129" cy="39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4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6044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094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7" y="2459523"/>
            <a:ext cx="264359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58" y="2737272"/>
            <a:ext cx="2844409" cy="380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00708"/>
            <a:ext cx="2736304" cy="414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65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TM01859868[[fn=Топли]]</Template>
  <TotalTime>3966</TotalTime>
  <Words>897</Words>
  <Application>Microsoft Office PowerPoint</Application>
  <PresentationFormat>Презентация на цял екран (4:3)</PresentationFormat>
  <Paragraphs>518</Paragraphs>
  <Slides>21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Wingdings</vt:lpstr>
      <vt:lpstr>Thermal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  </dc:title>
  <dc:creator>Mila Ivanova</dc:creator>
  <cp:lastModifiedBy>Рената Христова</cp:lastModifiedBy>
  <cp:revision>141</cp:revision>
  <dcterms:created xsi:type="dcterms:W3CDTF">2017-05-12T05:12:02Z</dcterms:created>
  <dcterms:modified xsi:type="dcterms:W3CDTF">2020-10-27T09:43:53Z</dcterms:modified>
</cp:coreProperties>
</file>