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9" r:id="rId4"/>
    <p:sldId id="258" r:id="rId5"/>
    <p:sldId id="263" r:id="rId6"/>
    <p:sldId id="264" r:id="rId7"/>
    <p:sldId id="316" r:id="rId8"/>
    <p:sldId id="319" r:id="rId9"/>
    <p:sldId id="323" r:id="rId10"/>
    <p:sldId id="318" r:id="rId11"/>
    <p:sldId id="321" r:id="rId12"/>
    <p:sldId id="322" r:id="rId13"/>
    <p:sldId id="308" r:id="rId14"/>
    <p:sldId id="299" r:id="rId15"/>
    <p:sldId id="300" r:id="rId16"/>
    <p:sldId id="270" r:id="rId17"/>
    <p:sldId id="302" r:id="rId18"/>
    <p:sldId id="301" r:id="rId19"/>
    <p:sldId id="303" r:id="rId20"/>
    <p:sldId id="271" r:id="rId21"/>
    <p:sldId id="306" r:id="rId22"/>
    <p:sldId id="305" r:id="rId23"/>
    <p:sldId id="312" r:id="rId24"/>
    <p:sldId id="307" r:id="rId25"/>
    <p:sldId id="272" r:id="rId26"/>
    <p:sldId id="309" r:id="rId27"/>
    <p:sldId id="313" r:id="rId28"/>
    <p:sldId id="310" r:id="rId29"/>
    <p:sldId id="314" r:id="rId30"/>
    <p:sldId id="315" r:id="rId31"/>
  </p:sldIdLst>
  <p:sldSz cx="9144000" cy="6858000" type="screen4x3"/>
  <p:notesSz cx="6834188" cy="997902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A12B"/>
    <a:srgbClr val="3C5C18"/>
    <a:srgbClr val="416519"/>
    <a:srgbClr val="1A280A"/>
    <a:srgbClr val="FFCC00"/>
    <a:srgbClr val="FFFF99"/>
    <a:srgbClr val="422C16"/>
    <a:srgbClr val="0C788E"/>
    <a:srgbClr val="025198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ен стил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70" autoAdjust="0"/>
    <p:restoredTop sz="94643" autoAdjust="0"/>
  </p:normalViewPr>
  <p:slideViewPr>
    <p:cSldViewPr>
      <p:cViewPr>
        <p:scale>
          <a:sx n="94" d="100"/>
          <a:sy n="94" d="100"/>
        </p:scale>
        <p:origin x="-306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BB67B-015F-45AA-AC78-A29F622DF739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6861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6E86A-4EF4-4742-A300-BD3B72225D46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1630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E5516-45DA-46EA-A7E9-E81EDF83D5CB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0162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53CE7-58AC-4180-B9B6-C21915557AD2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420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6FC9C7-E19A-407F-B49C-DB1D86A98506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001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3AB9D-1EE2-4B12-A168-17E0D87C38A5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6061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14020-5FFD-49B2-A721-83B8F1B4618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201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C50F8F-A21A-46F3-B4D2-5773B9C6019F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723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7A7FD-32BD-4D30-8463-9C831FC3B4D7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8350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D3CD4-3EB1-44F5-B427-4F8325DF6BC0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5616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CC50F-C51D-4CAA-814C-29D648414D5E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68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39598B1-E0E8-4FAF-8C6D-185A2A1156D0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gif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gif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3" Type="http://schemas.openxmlformats.org/officeDocument/2006/relationships/image" Target="../media/image3.jpeg"/><Relationship Id="rId7" Type="http://schemas.openxmlformats.org/officeDocument/2006/relationships/image" Target="../media/image4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7.jpeg"/><Relationship Id="rId10" Type="http://schemas.openxmlformats.org/officeDocument/2006/relationships/image" Target="../media/image50.jpeg"/><Relationship Id="rId4" Type="http://schemas.openxmlformats.org/officeDocument/2006/relationships/image" Target="../media/image46.jpeg"/><Relationship Id="rId9" Type="http://schemas.openxmlformats.org/officeDocument/2006/relationships/image" Target="../media/image4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jpeg"/><Relationship Id="rId4" Type="http://schemas.openxmlformats.org/officeDocument/2006/relationships/hyperlink" Target="https://lh4.googleusercontent.com/-5MVmkosQf3Y/TYSp9AgPDDI/AAAAAAAABVE/cym55BX8V8U/s1600/radiation_warning_symbol.jp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4.wdp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12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3" Type="http://schemas.openxmlformats.org/officeDocument/2006/relationships/image" Target="../media/image3.jpeg"/><Relationship Id="rId7" Type="http://schemas.openxmlformats.org/officeDocument/2006/relationships/image" Target="../media/image15.jpeg"/><Relationship Id="rId12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microsoft.com/office/2007/relationships/hdphoto" Target="../media/hdphoto6.wdp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jpg"/><Relationship Id="rId9" Type="http://schemas.microsoft.com/office/2007/relationships/hdphoto" Target="../media/hdphoto5.wdp"/><Relationship Id="rId1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jpeg"/><Relationship Id="rId7" Type="http://schemas.microsoft.com/office/2007/relationships/hdphoto" Target="../media/hdphoto9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microsoft.com/office/2007/relationships/hdphoto" Target="../media/hdphoto8.wdp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" name="Rectangle 122"/>
          <p:cNvSpPr>
            <a:spLocks noChangeArrowheads="1"/>
          </p:cNvSpPr>
          <p:nvPr/>
        </p:nvSpPr>
        <p:spPr bwMode="auto">
          <a:xfrm>
            <a:off x="1043608" y="216020"/>
            <a:ext cx="4248472" cy="9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bg-BG" sz="2800" b="1" dirty="0" smtClean="0">
                <a:solidFill>
                  <a:srgbClr val="0000A4"/>
                </a:solidFill>
                <a:latin typeface="Cambria" pitchFamily="18" charset="0"/>
                <a:ea typeface="Times New Roman"/>
              </a:rPr>
              <a:t>ОБЩИНА   КЮСТЕНДИЛ</a:t>
            </a:r>
            <a:endParaRPr lang="es-ES" sz="2800" b="1" dirty="0"/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30071"/>
            <a:ext cx="3384376" cy="923317"/>
          </a:xfrm>
          <a:prstGeom prst="rect">
            <a:avLst/>
          </a:prstGeom>
        </p:spPr>
      </p:pic>
      <p:pic>
        <p:nvPicPr>
          <p:cNvPr id="7" name="Picture 4" descr="zna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" y="128696"/>
            <a:ext cx="907098" cy="10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авоъгълник 7"/>
          <p:cNvSpPr/>
          <p:nvPr/>
        </p:nvSpPr>
        <p:spPr>
          <a:xfrm>
            <a:off x="251520" y="1988840"/>
            <a:ext cx="843297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sz="4400" b="1" cap="none" spc="0" dirty="0" smtClean="0">
                <a:ln w="11430">
                  <a:solidFill>
                    <a:srgbClr val="00B050"/>
                  </a:solidFill>
                </a:ln>
                <a:solidFill>
                  <a:srgbClr val="69A12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Загадъчните символи на опаковките</a:t>
            </a:r>
            <a:endParaRPr lang="bg-BG" sz="4400" b="1" cap="none" spc="0" dirty="0">
              <a:ln w="11430">
                <a:solidFill>
                  <a:srgbClr val="00B050"/>
                </a:solidFill>
              </a:ln>
              <a:solidFill>
                <a:srgbClr val="69A12B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1800" dirty="0" smtClean="0"/>
              <a:t>Първите стъклени опаковки произхождат от Древен Египет.</a:t>
            </a:r>
            <a:endParaRPr lang="bg-BG" sz="1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7"/>
            <a:ext cx="6552728" cy="38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253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400" dirty="0" smtClean="0"/>
              <a:t>Производство на стъкло в миналото</a:t>
            </a:r>
            <a:endParaRPr lang="bg-BG" sz="2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2220119"/>
            <a:ext cx="493395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327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40960" cy="1143000"/>
          </a:xfrm>
        </p:spPr>
        <p:txBody>
          <a:bodyPr/>
          <a:lstStyle/>
          <a:p>
            <a:r>
              <a:rPr lang="bg-BG" sz="1800" dirty="0" smtClean="0">
                <a:solidFill>
                  <a:srgbClr val="7030A0"/>
                </a:solidFill>
              </a:rPr>
              <a:t>Днес опаковките се произвеждат в огромни заводи. </a:t>
            </a:r>
            <a:br>
              <a:rPr lang="bg-BG" sz="1800" dirty="0" smtClean="0">
                <a:solidFill>
                  <a:srgbClr val="7030A0"/>
                </a:solidFill>
              </a:rPr>
            </a:br>
            <a:r>
              <a:rPr lang="bg-BG" sz="1800" dirty="0" smtClean="0">
                <a:solidFill>
                  <a:srgbClr val="7030A0"/>
                </a:solidFill>
              </a:rPr>
              <a:t>„Умните“ им етикети ни дават важна информация за качествата, състава, трайността и употребата на продукта.</a:t>
            </a:r>
            <a:br>
              <a:rPr lang="bg-BG" sz="1800" dirty="0" smtClean="0">
                <a:solidFill>
                  <a:srgbClr val="7030A0"/>
                </a:solidFill>
              </a:rPr>
            </a:br>
            <a:r>
              <a:rPr lang="bg-BG" sz="1800" dirty="0" smtClean="0">
                <a:solidFill>
                  <a:srgbClr val="C00000"/>
                </a:solidFill>
              </a:rPr>
              <a:t>И начините за разделно събиране и рециклиране на опаковките....</a:t>
            </a:r>
            <a:endParaRPr lang="bg-BG" sz="1800" dirty="0">
              <a:solidFill>
                <a:srgbClr val="C00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916832"/>
            <a:ext cx="2232247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1785938"/>
            <a:ext cx="3528390" cy="229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221088"/>
            <a:ext cx="280831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696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79512" y="1482353"/>
            <a:ext cx="8424936" cy="866527"/>
          </a:xfrm>
        </p:spPr>
        <p:txBody>
          <a:bodyPr/>
          <a:lstStyle/>
          <a:p>
            <a:r>
              <a:rPr lang="bg-BG" sz="2800" b="1" dirty="0">
                <a:solidFill>
                  <a:srgbClr val="69A12B"/>
                </a:solidFill>
              </a:rPr>
              <a:t>Какво означат знаците поставяни върху опаковките?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323528" y="3068960"/>
            <a:ext cx="6156684" cy="3456384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bg-BG" sz="2400" dirty="0"/>
              <a:t>Сигурно сте забелязали, че на опаковките има различни знаци. Човечето с коша, трите гонещи се стрелки с цифри под тях, зеленото кръгче наподобяващо корейски йероглиф, непонятните съкращения.</a:t>
            </a:r>
            <a:endParaRPr lang="bg-BG" sz="2400" dirty="0" smtClean="0"/>
          </a:p>
        </p:txBody>
      </p:sp>
      <p:pic>
        <p:nvPicPr>
          <p:cNvPr id="6" name="Picture 4" descr="zna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" y="128696"/>
            <a:ext cx="907098" cy="10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22"/>
          <p:cNvSpPr>
            <a:spLocks noChangeArrowheads="1"/>
          </p:cNvSpPr>
          <p:nvPr/>
        </p:nvSpPr>
        <p:spPr bwMode="auto">
          <a:xfrm>
            <a:off x="1043608" y="216020"/>
            <a:ext cx="4248472" cy="9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bg-BG" sz="2400" b="1" dirty="0" smtClean="0">
                <a:solidFill>
                  <a:srgbClr val="0000A4"/>
                </a:solidFill>
                <a:latin typeface="Cambria" pitchFamily="18" charset="0"/>
                <a:ea typeface="Times New Roman"/>
              </a:rPr>
              <a:t>ОБЩИНА   КЮСТЕНДИЛ</a:t>
            </a:r>
            <a:endParaRPr lang="es-ES" sz="2400" b="1" dirty="0"/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30071"/>
            <a:ext cx="3384376" cy="923317"/>
          </a:xfrm>
          <a:prstGeom prst="rect">
            <a:avLst/>
          </a:prstGeom>
        </p:spPr>
      </p:pic>
      <p:pic>
        <p:nvPicPr>
          <p:cNvPr id="14" name="Picture 12" descr="http://www.repack.bg/kniga2/im_kniga2/clip_image007_000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230" y="3140968"/>
            <a:ext cx="1140326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1" descr="http://www.repack.bg/kniga2/im_kniga2/clip_image005_0000.gi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840" y="2708919"/>
            <a:ext cx="542713" cy="576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80784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251520" y="2492896"/>
            <a:ext cx="5400600" cy="3456384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bg-BG" sz="2400" dirty="0">
                <a:solidFill>
                  <a:srgbClr val="69A12B"/>
                </a:solidFill>
              </a:rPr>
              <a:t>Тези знаци не са за украса или реклама, макар че у нас малко хора го знаят. Но в Европа тези символи значат много.</a:t>
            </a:r>
            <a:endParaRPr lang="bg-BG" sz="2400" dirty="0" smtClean="0">
              <a:solidFill>
                <a:srgbClr val="69A12B"/>
              </a:solidFill>
            </a:endParaRPr>
          </a:p>
        </p:txBody>
      </p:sp>
      <p:pic>
        <p:nvPicPr>
          <p:cNvPr id="6" name="Picture 4" descr="zna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" y="128696"/>
            <a:ext cx="907098" cy="10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22"/>
          <p:cNvSpPr>
            <a:spLocks noChangeArrowheads="1"/>
          </p:cNvSpPr>
          <p:nvPr/>
        </p:nvSpPr>
        <p:spPr bwMode="auto">
          <a:xfrm>
            <a:off x="1043608" y="216020"/>
            <a:ext cx="4248472" cy="9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bg-BG" sz="2400" b="1" dirty="0" smtClean="0">
                <a:solidFill>
                  <a:srgbClr val="0000A4"/>
                </a:solidFill>
                <a:latin typeface="Cambria" pitchFamily="18" charset="0"/>
                <a:ea typeface="Times New Roman"/>
              </a:rPr>
              <a:t>ОБЩИНА   КЮСТЕНДИЛ</a:t>
            </a:r>
            <a:endParaRPr lang="es-ES" sz="2400" b="1" dirty="0"/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30071"/>
            <a:ext cx="3384376" cy="923317"/>
          </a:xfrm>
          <a:prstGeom prst="rect">
            <a:avLst/>
          </a:prstGeom>
        </p:spPr>
      </p:pic>
      <p:pic>
        <p:nvPicPr>
          <p:cNvPr id="1026" name="Picture 2" descr="C:\Users\lila.KYUSTENDIL\Desktop\ЕКОПАК\logo-greenbulgari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36912"/>
            <a:ext cx="161925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8637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290375" y="2492896"/>
            <a:ext cx="5754938" cy="3456384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bg-BG" sz="2400" dirty="0">
                <a:solidFill>
                  <a:srgbClr val="69A12B"/>
                </a:solidFill>
              </a:rPr>
              <a:t>Ако видите човечето с коша, поставено на опаковката, значи трябва да я изхвърлите на такова място, на което се изхвърлят само подобни опаковки</a:t>
            </a:r>
            <a:r>
              <a:rPr lang="bg-BG" sz="2400" dirty="0"/>
              <a:t>.</a:t>
            </a:r>
            <a:endParaRPr lang="bg-BG" sz="2400" dirty="0" smtClean="0"/>
          </a:p>
        </p:txBody>
      </p:sp>
      <p:pic>
        <p:nvPicPr>
          <p:cNvPr id="6" name="Picture 4" descr="zna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" y="128696"/>
            <a:ext cx="907098" cy="10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22"/>
          <p:cNvSpPr>
            <a:spLocks noChangeArrowheads="1"/>
          </p:cNvSpPr>
          <p:nvPr/>
        </p:nvSpPr>
        <p:spPr bwMode="auto">
          <a:xfrm>
            <a:off x="1043608" y="216020"/>
            <a:ext cx="4248472" cy="9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bg-BG" sz="2400" b="1" dirty="0" smtClean="0">
                <a:solidFill>
                  <a:srgbClr val="0000A4"/>
                </a:solidFill>
                <a:latin typeface="Cambria" pitchFamily="18" charset="0"/>
                <a:ea typeface="Times New Roman"/>
              </a:rPr>
              <a:t>ОБЩИНА   КЮСТЕНДИЛ</a:t>
            </a:r>
            <a:endParaRPr lang="es-ES" sz="2400" b="1" dirty="0"/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30071"/>
            <a:ext cx="3384376" cy="923317"/>
          </a:xfrm>
          <a:prstGeom prst="rect">
            <a:avLst/>
          </a:prstGeom>
        </p:spPr>
      </p:pic>
      <p:pic>
        <p:nvPicPr>
          <p:cNvPr id="10" name="Picture 12" descr="http://www.repack.bg/kniga2/im_kniga2/clip_image007_000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677" y="2636912"/>
            <a:ext cx="1599227" cy="14940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881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5130062" y="1556792"/>
            <a:ext cx="4140460" cy="3744416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bg-BG" sz="2400" dirty="0"/>
              <a:t>Символът за рециклиране се появява по време на първия Ден на Земята през 1970 г. 3-те стрелки символизират </a:t>
            </a:r>
            <a:r>
              <a:rPr lang="bg-BG" sz="2400" dirty="0" err="1"/>
              <a:t>невъзстановяеми</a:t>
            </a:r>
            <a:r>
              <a:rPr lang="bg-BG" sz="2400" dirty="0"/>
              <a:t> ресурси, които трябва да бъдат запазени за бъдещите поколения. Зеленото пък е цветът на природата.</a:t>
            </a:r>
            <a:endParaRPr lang="bg-BG" sz="2400" dirty="0" smtClean="0"/>
          </a:p>
        </p:txBody>
      </p:sp>
      <p:pic>
        <p:nvPicPr>
          <p:cNvPr id="6" name="Picture 4" descr="zna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" y="128696"/>
            <a:ext cx="907098" cy="10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22"/>
          <p:cNvSpPr>
            <a:spLocks noChangeArrowheads="1"/>
          </p:cNvSpPr>
          <p:nvPr/>
        </p:nvSpPr>
        <p:spPr bwMode="auto">
          <a:xfrm>
            <a:off x="1043608" y="216020"/>
            <a:ext cx="4248472" cy="9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bg-BG" sz="2400" b="1" dirty="0" smtClean="0">
                <a:solidFill>
                  <a:srgbClr val="0000A4"/>
                </a:solidFill>
                <a:latin typeface="Cambria" pitchFamily="18" charset="0"/>
                <a:ea typeface="Times New Roman"/>
              </a:rPr>
              <a:t>ОБЩИНА   КЮСТЕНДИЛ</a:t>
            </a:r>
            <a:endParaRPr lang="es-ES" sz="2400" b="1" dirty="0"/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30071"/>
            <a:ext cx="3384376" cy="923317"/>
          </a:xfrm>
          <a:prstGeom prst="rect">
            <a:avLst/>
          </a:prstGeom>
        </p:spPr>
      </p:pic>
      <p:pic>
        <p:nvPicPr>
          <p:cNvPr id="2050" name="Picture 2" descr="C:\Users\lila.KYUSTENDIL\Desktop\ЕКОПАК\Презентация №3\untitled_design_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44" y="1700808"/>
            <a:ext cx="4745732" cy="276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3188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3491880" y="2096852"/>
            <a:ext cx="5184576" cy="3672408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bg-BG" sz="2400" dirty="0"/>
              <a:t>Маркировката, обозначаваща принадлежността на опаковката към колективната система на ЕКОПАК БЪЛГАРИЯ е марката „Зелена точка" (DER GRÜNE PUNKT).</a:t>
            </a:r>
            <a:endParaRPr lang="bg-BG" sz="2400" dirty="0" smtClean="0"/>
          </a:p>
        </p:txBody>
      </p:sp>
      <p:pic>
        <p:nvPicPr>
          <p:cNvPr id="6" name="Picture 4" descr="zna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" y="128696"/>
            <a:ext cx="907098" cy="10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22"/>
          <p:cNvSpPr>
            <a:spLocks noChangeArrowheads="1"/>
          </p:cNvSpPr>
          <p:nvPr/>
        </p:nvSpPr>
        <p:spPr bwMode="auto">
          <a:xfrm>
            <a:off x="1043608" y="216020"/>
            <a:ext cx="4248472" cy="9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bg-BG" sz="2400" b="1" dirty="0" smtClean="0">
                <a:solidFill>
                  <a:srgbClr val="0000A4"/>
                </a:solidFill>
                <a:latin typeface="Cambria" pitchFamily="18" charset="0"/>
                <a:ea typeface="Times New Roman"/>
              </a:rPr>
              <a:t>ОБЩИНА   КЮСТЕНДИЛ</a:t>
            </a:r>
            <a:endParaRPr lang="es-ES" sz="2400" b="1" dirty="0"/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30071"/>
            <a:ext cx="3384376" cy="923317"/>
          </a:xfrm>
          <a:prstGeom prst="rect">
            <a:avLst/>
          </a:prstGeom>
        </p:spPr>
      </p:pic>
      <p:pic>
        <p:nvPicPr>
          <p:cNvPr id="9" name="Picture 4" descr="tochkata_ekopak_3d__33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97" y="3933056"/>
            <a:ext cx="2122621" cy="2151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73110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zna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" y="128696"/>
            <a:ext cx="907098" cy="10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22"/>
          <p:cNvSpPr>
            <a:spLocks noChangeArrowheads="1"/>
          </p:cNvSpPr>
          <p:nvPr/>
        </p:nvSpPr>
        <p:spPr bwMode="auto">
          <a:xfrm>
            <a:off x="1043608" y="216020"/>
            <a:ext cx="4248472" cy="9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bg-BG" sz="2400" b="1" dirty="0" smtClean="0">
                <a:solidFill>
                  <a:srgbClr val="0000A4"/>
                </a:solidFill>
                <a:latin typeface="Cambria" pitchFamily="18" charset="0"/>
                <a:ea typeface="Times New Roman"/>
              </a:rPr>
              <a:t>ОБЩИНА   КЮСТЕНДИЛ</a:t>
            </a:r>
            <a:endParaRPr lang="es-ES" sz="2400" b="1" dirty="0"/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30071"/>
            <a:ext cx="3384376" cy="923317"/>
          </a:xfrm>
          <a:prstGeom prst="rect">
            <a:avLst/>
          </a:prstGeom>
        </p:spPr>
      </p:pic>
      <p:pic>
        <p:nvPicPr>
          <p:cNvPr id="10" name="Picture 1" descr="http://static.petel.bg/resources/2015/02/17/15198140_300x46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28" y="1402368"/>
            <a:ext cx="7146830" cy="4081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0099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2429762" y="1412776"/>
            <a:ext cx="6156684" cy="4104456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US" sz="2400" b="1" dirty="0" err="1" smtClean="0"/>
              <a:t>P</a:t>
            </a:r>
            <a:r>
              <a:rPr lang="ru-RU" sz="2400" b="1" dirty="0" err="1" smtClean="0"/>
              <a:t>olyethylene</a:t>
            </a:r>
            <a:r>
              <a:rPr lang="ru-RU" sz="2400" b="1" dirty="0" smtClean="0"/>
              <a:t> </a:t>
            </a:r>
            <a:r>
              <a:rPr lang="ru-RU" sz="2400" b="1" dirty="0" err="1"/>
              <a:t>terephthalate</a:t>
            </a:r>
            <a:r>
              <a:rPr lang="ru-RU" sz="2400" b="1" dirty="0"/>
              <a:t> (PET или PETE) </a:t>
            </a:r>
            <a:endParaRPr lang="en-US" sz="2400" b="1" dirty="0"/>
          </a:p>
          <a:p>
            <a:pPr algn="l">
              <a:spcBef>
                <a:spcPts val="0"/>
              </a:spcBef>
            </a:pPr>
            <a:r>
              <a:rPr lang="ru-RU" sz="2400" b="1" dirty="0" err="1" smtClean="0"/>
              <a:t>Този</a:t>
            </a:r>
            <a:r>
              <a:rPr lang="ru-RU" sz="2400" b="1" dirty="0" smtClean="0"/>
              <a:t> </a:t>
            </a:r>
            <a:r>
              <a:rPr lang="ru-RU" sz="2400" b="1" dirty="0"/>
              <a:t>вид </a:t>
            </a:r>
            <a:r>
              <a:rPr lang="ru-RU" sz="2400" b="1" dirty="0" err="1"/>
              <a:t>пластмаси</a:t>
            </a:r>
            <a:r>
              <a:rPr lang="ru-RU" sz="2400" b="1" dirty="0"/>
              <a:t> се </a:t>
            </a:r>
            <a:r>
              <a:rPr lang="ru-RU" sz="2400" b="1" dirty="0" err="1"/>
              <a:t>използват</a:t>
            </a:r>
            <a:r>
              <a:rPr lang="ru-RU" sz="2400" b="1" dirty="0"/>
              <a:t> за производство на </a:t>
            </a:r>
            <a:r>
              <a:rPr lang="ru-RU" sz="2400" b="1" dirty="0" err="1"/>
              <a:t>бутилки</a:t>
            </a:r>
            <a:r>
              <a:rPr lang="ru-RU" sz="2400" b="1" dirty="0"/>
              <a:t> за </a:t>
            </a:r>
            <a:r>
              <a:rPr lang="ru-RU" sz="2400" b="1" dirty="0" err="1"/>
              <a:t>минерална</a:t>
            </a:r>
            <a:r>
              <a:rPr lang="ru-RU" sz="2400" b="1" dirty="0"/>
              <a:t> вода, </a:t>
            </a:r>
            <a:r>
              <a:rPr lang="ru-RU" sz="2400" b="1" dirty="0" err="1"/>
              <a:t>газирани</a:t>
            </a:r>
            <a:r>
              <a:rPr lang="ru-RU" sz="2400" b="1" dirty="0"/>
              <a:t> и </a:t>
            </a:r>
            <a:r>
              <a:rPr lang="ru-RU" sz="2400" b="1" dirty="0" err="1"/>
              <a:t>безалкохолни</a:t>
            </a:r>
            <a:r>
              <a:rPr lang="ru-RU" sz="2400" b="1" dirty="0"/>
              <a:t> напитки, </a:t>
            </a:r>
            <a:r>
              <a:rPr lang="ru-RU" sz="2400" b="1" dirty="0" err="1"/>
              <a:t>сиропи</a:t>
            </a:r>
            <a:r>
              <a:rPr lang="ru-RU" sz="2400" b="1" dirty="0"/>
              <a:t> за </a:t>
            </a:r>
            <a:r>
              <a:rPr lang="ru-RU" sz="2400" b="1" dirty="0" err="1"/>
              <a:t>кашлица</a:t>
            </a:r>
            <a:r>
              <a:rPr lang="ru-RU" sz="2400" b="1" dirty="0"/>
              <a:t>, лейкопласт, </a:t>
            </a:r>
            <a:r>
              <a:rPr lang="ru-RU" sz="2400" b="1" dirty="0" err="1"/>
              <a:t>опаковки</a:t>
            </a:r>
            <a:r>
              <a:rPr lang="ru-RU" sz="2400" b="1" dirty="0"/>
              <a:t> на </a:t>
            </a:r>
            <a:r>
              <a:rPr lang="ru-RU" sz="2400" b="1" dirty="0" err="1"/>
              <a:t>бисквити</a:t>
            </a:r>
            <a:r>
              <a:rPr lang="ru-RU" sz="2400" b="1" dirty="0"/>
              <a:t>, </a:t>
            </a:r>
            <a:r>
              <a:rPr lang="ru-RU" sz="2400" b="1" dirty="0" err="1"/>
              <a:t>полиестерни</a:t>
            </a:r>
            <a:r>
              <a:rPr lang="ru-RU" sz="2400" b="1" dirty="0"/>
              <a:t> </a:t>
            </a:r>
            <a:r>
              <a:rPr lang="ru-RU" sz="2400" b="1" dirty="0" err="1"/>
              <a:t>влакна</a:t>
            </a:r>
            <a:r>
              <a:rPr lang="ru-RU" sz="2400" b="1" dirty="0"/>
              <a:t>.</a:t>
            </a:r>
            <a:endParaRPr lang="bg-BG" sz="2400" b="1" dirty="0" smtClean="0"/>
          </a:p>
        </p:txBody>
      </p:sp>
      <p:pic>
        <p:nvPicPr>
          <p:cNvPr id="6" name="Picture 4" descr="zna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" y="128696"/>
            <a:ext cx="907098" cy="10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22"/>
          <p:cNvSpPr>
            <a:spLocks noChangeArrowheads="1"/>
          </p:cNvSpPr>
          <p:nvPr/>
        </p:nvSpPr>
        <p:spPr bwMode="auto">
          <a:xfrm>
            <a:off x="1043608" y="216020"/>
            <a:ext cx="4248472" cy="9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bg-BG" sz="2400" b="1" dirty="0" smtClean="0">
                <a:solidFill>
                  <a:srgbClr val="0000A4"/>
                </a:solidFill>
                <a:latin typeface="Cambria" pitchFamily="18" charset="0"/>
                <a:ea typeface="Times New Roman"/>
              </a:rPr>
              <a:t>ОБЩИНА   КЮСТЕНДИЛ</a:t>
            </a:r>
            <a:endParaRPr lang="es-ES" sz="2400" b="1" dirty="0"/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30071"/>
            <a:ext cx="3384376" cy="923317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48" y="1556792"/>
            <a:ext cx="161352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2519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лавие 1"/>
          <p:cNvSpPr>
            <a:spLocks noGrp="1"/>
          </p:cNvSpPr>
          <p:nvPr>
            <p:ph idx="1"/>
          </p:nvPr>
        </p:nvSpPr>
        <p:spPr>
          <a:xfrm>
            <a:off x="467544" y="980728"/>
            <a:ext cx="8424936" cy="29089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g-BG" sz="4000" b="1" dirty="0" smtClean="0">
                <a:solidFill>
                  <a:srgbClr val="0000A4"/>
                </a:solidFill>
                <a:latin typeface="Cambria" pitchFamily="18" charset="0"/>
                <a:ea typeface="Times New Roman"/>
              </a:rPr>
              <a:t>ОБЩИНА   КЮСТЕНДИЛ</a:t>
            </a:r>
            <a:br>
              <a:rPr lang="bg-BG" sz="4000" b="1" dirty="0" smtClean="0">
                <a:solidFill>
                  <a:srgbClr val="0000A4"/>
                </a:solidFill>
                <a:latin typeface="Cambria" pitchFamily="18" charset="0"/>
                <a:ea typeface="Times New Roman"/>
              </a:rPr>
            </a:br>
            <a:r>
              <a:rPr lang="bg-BG" sz="4000" b="1" dirty="0" smtClean="0">
                <a:solidFill>
                  <a:srgbClr val="0000A4"/>
                </a:solidFill>
                <a:latin typeface="Cambria" pitchFamily="18" charset="0"/>
                <a:ea typeface="Times New Roman"/>
              </a:rPr>
              <a:t/>
            </a:r>
            <a:br>
              <a:rPr lang="bg-BG" sz="4000" b="1" dirty="0" smtClean="0">
                <a:solidFill>
                  <a:srgbClr val="0000A4"/>
                </a:solidFill>
                <a:latin typeface="Cambria" pitchFamily="18" charset="0"/>
                <a:ea typeface="Times New Roman"/>
              </a:rPr>
            </a:br>
            <a:r>
              <a:rPr lang="bg-BG" sz="4000" b="1" dirty="0" smtClean="0">
                <a:solidFill>
                  <a:srgbClr val="005C2A"/>
                </a:solidFill>
                <a:latin typeface="Cambria" pitchFamily="18" charset="0"/>
                <a:cs typeface="Times New Roman" pitchFamily="18" charset="0"/>
              </a:rPr>
              <a:t>НАЙ-ЗЕЛЕНА ОБЩИНА ЗА 2017 г. </a:t>
            </a:r>
            <a:r>
              <a:rPr lang="bg-BG" sz="4000" dirty="0" smtClean="0">
                <a:latin typeface="Cambria" pitchFamily="18" charset="0"/>
              </a:rPr>
              <a:t/>
            </a:r>
            <a:br>
              <a:rPr lang="bg-BG" sz="4000" dirty="0" smtClean="0">
                <a:latin typeface="Cambria" pitchFamily="18" charset="0"/>
              </a:rPr>
            </a:br>
            <a:r>
              <a:rPr lang="bg-BG" sz="4000" dirty="0" smtClean="0"/>
              <a:t/>
            </a:r>
            <a:br>
              <a:rPr lang="bg-BG" sz="4000" dirty="0" smtClean="0"/>
            </a:br>
            <a:r>
              <a:rPr lang="bg-BG" sz="4000" b="1" dirty="0">
                <a:solidFill>
                  <a:srgbClr val="005C2A"/>
                </a:solidFill>
                <a:latin typeface="Cambria" pitchFamily="18" charset="0"/>
                <a:cs typeface="Times New Roman" pitchFamily="18" charset="0"/>
              </a:rPr>
              <a:t>Конкурс на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365104"/>
            <a:ext cx="5400600" cy="15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zna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685800"/>
            <a:ext cx="907098" cy="10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92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2429762" y="1628800"/>
            <a:ext cx="6156684" cy="3744416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US" sz="2400" b="1" dirty="0"/>
              <a:t>H</a:t>
            </a:r>
            <a:r>
              <a:rPr lang="bg-BG" sz="2400" b="1" dirty="0" err="1"/>
              <a:t>igh</a:t>
            </a:r>
            <a:r>
              <a:rPr lang="bg-BG" sz="2400" b="1" dirty="0"/>
              <a:t> </a:t>
            </a:r>
            <a:r>
              <a:rPr lang="bg-BG" sz="2400" b="1" dirty="0" err="1"/>
              <a:t>density</a:t>
            </a:r>
            <a:r>
              <a:rPr lang="bg-BG" sz="2400" b="1" dirty="0"/>
              <a:t> </a:t>
            </a:r>
            <a:r>
              <a:rPr lang="bg-BG" sz="2400" b="1" dirty="0" err="1"/>
              <a:t>polyethylene</a:t>
            </a:r>
            <a:r>
              <a:rPr lang="bg-BG" sz="2400" b="1" dirty="0"/>
              <a:t> (HDPE) </a:t>
            </a:r>
            <a:r>
              <a:rPr lang="bg-BG" sz="2400" dirty="0"/>
              <a:t>– Този вид пластмаси се използва за бутилки, пликчета за пазаруване, торбички за </a:t>
            </a:r>
            <a:r>
              <a:rPr lang="bg-BG" sz="2400" dirty="0" err="1"/>
              <a:t>фризер</a:t>
            </a:r>
            <a:r>
              <a:rPr lang="bg-BG" sz="2400" dirty="0"/>
              <a:t>, бутилки за прясно мляко, кутии за сладолед и сокове, опаковки на шампоан и почистващи препарати, тръбопроводи за напояване на селскостопанска продукция, кошчета за отпадъци, имитация на дърво, за капачките на минералната вода и др.</a:t>
            </a:r>
            <a:endParaRPr lang="bg-BG" sz="2400" dirty="0" smtClean="0"/>
          </a:p>
        </p:txBody>
      </p:sp>
      <p:pic>
        <p:nvPicPr>
          <p:cNvPr id="6" name="Picture 4" descr="zna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" y="128696"/>
            <a:ext cx="907098" cy="10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22"/>
          <p:cNvSpPr>
            <a:spLocks noChangeArrowheads="1"/>
          </p:cNvSpPr>
          <p:nvPr/>
        </p:nvSpPr>
        <p:spPr bwMode="auto">
          <a:xfrm>
            <a:off x="1043608" y="216020"/>
            <a:ext cx="4248472" cy="9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bg-BG" sz="2400" b="1" dirty="0" smtClean="0">
                <a:solidFill>
                  <a:srgbClr val="0000A4"/>
                </a:solidFill>
                <a:latin typeface="Cambria" pitchFamily="18" charset="0"/>
                <a:ea typeface="Times New Roman"/>
              </a:rPr>
              <a:t>ОБЩИНА   КЮСТЕНДИЛ</a:t>
            </a:r>
            <a:endParaRPr lang="es-ES" sz="2400" b="1" dirty="0"/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30071"/>
            <a:ext cx="3384376" cy="923317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172819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3351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2627784" y="1556792"/>
            <a:ext cx="6156684" cy="3744416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US" sz="2400" b="1" dirty="0" err="1"/>
              <a:t>P</a:t>
            </a:r>
            <a:r>
              <a:rPr lang="bg-BG" sz="2400" b="1" dirty="0" err="1" smtClean="0"/>
              <a:t>olyvinyl</a:t>
            </a:r>
            <a:r>
              <a:rPr lang="bg-BG" sz="2400" b="1" dirty="0" smtClean="0"/>
              <a:t> </a:t>
            </a:r>
            <a:r>
              <a:rPr lang="bg-BG" sz="2400" b="1" dirty="0" err="1"/>
              <a:t>chloride</a:t>
            </a:r>
            <a:r>
              <a:rPr lang="bg-BG" sz="2400" b="1" dirty="0"/>
              <a:t> (V или PVC)</a:t>
            </a:r>
            <a:r>
              <a:rPr lang="bg-BG" sz="2400" dirty="0"/>
              <a:t> – Този вид пластмаси се използват за производство на бутилки за съхранение на нехранителни продукти, опаковки за козметични продукти, </a:t>
            </a:r>
            <a:r>
              <a:rPr lang="bg-BG" sz="2400" dirty="0" err="1"/>
              <a:t>блистери</a:t>
            </a:r>
            <a:r>
              <a:rPr lang="bg-BG" sz="2400" dirty="0"/>
              <a:t>, изолация на електрически уреди, тръбопроводи, канализация, огради, дограма, подови настилки.</a:t>
            </a:r>
            <a:endParaRPr lang="bg-BG" sz="2400" dirty="0" smtClean="0"/>
          </a:p>
        </p:txBody>
      </p:sp>
      <p:pic>
        <p:nvPicPr>
          <p:cNvPr id="6" name="Picture 4" descr="zna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" y="128696"/>
            <a:ext cx="907098" cy="10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22"/>
          <p:cNvSpPr>
            <a:spLocks noChangeArrowheads="1"/>
          </p:cNvSpPr>
          <p:nvPr/>
        </p:nvSpPr>
        <p:spPr bwMode="auto">
          <a:xfrm>
            <a:off x="1043608" y="216020"/>
            <a:ext cx="4248472" cy="9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bg-BG" sz="2400" b="1" dirty="0" smtClean="0">
                <a:solidFill>
                  <a:srgbClr val="0000A4"/>
                </a:solidFill>
                <a:latin typeface="Cambria" pitchFamily="18" charset="0"/>
                <a:ea typeface="Times New Roman"/>
              </a:rPr>
              <a:t>ОБЩИНА   КЮСТЕНДИЛ</a:t>
            </a:r>
            <a:endParaRPr lang="es-ES" sz="2400" b="1" dirty="0"/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30071"/>
            <a:ext cx="3384376" cy="923317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15" y="1700808"/>
            <a:ext cx="1947711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89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2429762" y="2132856"/>
            <a:ext cx="6156684" cy="3744416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bg-BG" sz="2400" dirty="0"/>
              <a:t>PAP </a:t>
            </a:r>
            <a:r>
              <a:rPr lang="bg-BG" sz="2400" dirty="0" smtClean="0"/>
              <a:t>22</a:t>
            </a:r>
            <a:r>
              <a:rPr lang="en-US" sz="2400" dirty="0" smtClean="0"/>
              <a:t> </a:t>
            </a:r>
            <a:r>
              <a:rPr lang="bg-BG" sz="2400" dirty="0" smtClean="0"/>
              <a:t>е </a:t>
            </a:r>
            <a:r>
              <a:rPr lang="bg-BG" sz="2400" dirty="0"/>
              <a:t>измислен за хартията. Може би се сещате откъде идва PAP – от </a:t>
            </a:r>
            <a:r>
              <a:rPr lang="bg-BG" sz="2400" dirty="0" err="1"/>
              <a:t>папир</a:t>
            </a:r>
            <a:r>
              <a:rPr lang="bg-BG" sz="2400" dirty="0"/>
              <a:t>, а тия цифри са доволно объркани, та дори възрастните не ги разбират.</a:t>
            </a:r>
            <a:endParaRPr lang="bg-BG" sz="2400" dirty="0" smtClean="0"/>
          </a:p>
        </p:txBody>
      </p:sp>
      <p:pic>
        <p:nvPicPr>
          <p:cNvPr id="6" name="Picture 4" descr="zna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" y="128696"/>
            <a:ext cx="907098" cy="10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22"/>
          <p:cNvSpPr>
            <a:spLocks noChangeArrowheads="1"/>
          </p:cNvSpPr>
          <p:nvPr/>
        </p:nvSpPr>
        <p:spPr bwMode="auto">
          <a:xfrm>
            <a:off x="1043608" y="216020"/>
            <a:ext cx="4248472" cy="9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bg-BG" sz="2400" b="1" dirty="0" smtClean="0">
                <a:solidFill>
                  <a:srgbClr val="0000A4"/>
                </a:solidFill>
                <a:latin typeface="Cambria" pitchFamily="18" charset="0"/>
                <a:ea typeface="Times New Roman"/>
              </a:rPr>
              <a:t>ОБЩИНА   КЮСТЕНДИЛ</a:t>
            </a:r>
            <a:endParaRPr lang="es-ES" sz="2400" b="1" dirty="0"/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30071"/>
            <a:ext cx="3384376" cy="923317"/>
          </a:xfrm>
          <a:prstGeom prst="rect">
            <a:avLst/>
          </a:prstGeom>
        </p:spPr>
      </p:pic>
      <p:pic>
        <p:nvPicPr>
          <p:cNvPr id="9" name="Picture 11" descr="http://www.repack.bg/kniga2/im_kniga2/clip_image005_0000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77" y="2348880"/>
            <a:ext cx="1241103" cy="1296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29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zna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" y="128696"/>
            <a:ext cx="907098" cy="10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22"/>
          <p:cNvSpPr>
            <a:spLocks noChangeArrowheads="1"/>
          </p:cNvSpPr>
          <p:nvPr/>
        </p:nvSpPr>
        <p:spPr bwMode="auto">
          <a:xfrm>
            <a:off x="1043608" y="216020"/>
            <a:ext cx="4248472" cy="9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bg-BG" sz="2400" b="1" dirty="0" smtClean="0">
                <a:solidFill>
                  <a:srgbClr val="0000A4"/>
                </a:solidFill>
                <a:latin typeface="Cambria" pitchFamily="18" charset="0"/>
                <a:ea typeface="Times New Roman"/>
              </a:rPr>
              <a:t>ОБЩИНА   КЮСТЕНДИЛ</a:t>
            </a:r>
            <a:endParaRPr lang="es-ES" sz="2400" b="1" dirty="0"/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30071"/>
            <a:ext cx="3384376" cy="923317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945088"/>
              </p:ext>
            </p:extLst>
          </p:nvPr>
        </p:nvGraphicFramePr>
        <p:xfrm>
          <a:off x="932647" y="1340768"/>
          <a:ext cx="7056784" cy="479589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612816"/>
                <a:gridCol w="2142152"/>
                <a:gridCol w="2301816"/>
              </a:tblGrid>
              <a:tr h="319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200" dirty="0">
                          <a:effectLst/>
                        </a:rPr>
                        <a:t>материал</a:t>
                      </a:r>
                      <a:endParaRPr lang="bg-BG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200">
                          <a:effectLst/>
                        </a:rPr>
                        <a:t>съкращение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200" dirty="0">
                          <a:effectLst/>
                        </a:rPr>
                        <a:t>Цифра</a:t>
                      </a:r>
                      <a:endParaRPr lang="bg-BG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19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200">
                          <a:effectLst/>
                        </a:rPr>
                        <a:t>хартия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200">
                          <a:effectLst/>
                        </a:rPr>
                        <a:t>PAP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200">
                          <a:effectLst/>
                        </a:rPr>
                        <a:t>22 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19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200">
                          <a:effectLst/>
                        </a:rPr>
                        <a:t>велпапе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200">
                          <a:effectLst/>
                        </a:rPr>
                        <a:t>PAP 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200">
                          <a:effectLst/>
                        </a:rPr>
                        <a:t>20 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19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200">
                          <a:effectLst/>
                        </a:rPr>
                        <a:t>картон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200">
                          <a:effectLst/>
                        </a:rPr>
                        <a:t>PAP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200">
                          <a:effectLst/>
                        </a:rPr>
                        <a:t>21 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19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200">
                          <a:effectLst/>
                        </a:rPr>
                        <a:t>Бяло стъкло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200">
                          <a:effectLst/>
                        </a:rPr>
                        <a:t>GL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200">
                          <a:effectLst/>
                        </a:rPr>
                        <a:t>70 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19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200">
                          <a:effectLst/>
                        </a:rPr>
                        <a:t>Зелено стъкло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200">
                          <a:effectLst/>
                        </a:rPr>
                        <a:t>GL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200">
                          <a:effectLst/>
                        </a:rPr>
                        <a:t>71 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19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200">
                          <a:effectLst/>
                        </a:rPr>
                        <a:t>Кафяво стъкло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200">
                          <a:effectLst/>
                        </a:rPr>
                        <a:t>GL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200">
                          <a:effectLst/>
                        </a:rPr>
                        <a:t>72 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19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200">
                          <a:effectLst/>
                        </a:rPr>
                        <a:t>Желязо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200">
                          <a:effectLst/>
                        </a:rPr>
                        <a:t>FE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200">
                          <a:effectLst/>
                        </a:rPr>
                        <a:t>40 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19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200">
                          <a:effectLst/>
                        </a:rPr>
                        <a:t>Алуминий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200">
                          <a:effectLst/>
                        </a:rPr>
                        <a:t>ALU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200">
                          <a:effectLst/>
                        </a:rPr>
                        <a:t>41 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19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200">
                          <a:effectLst/>
                        </a:rPr>
                        <a:t>Дърво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200">
                          <a:effectLst/>
                        </a:rPr>
                        <a:t>FOR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200" dirty="0">
                          <a:effectLst/>
                        </a:rPr>
                        <a:t>50 </a:t>
                      </a:r>
                      <a:endParaRPr lang="bg-BG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19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200">
                          <a:effectLst/>
                        </a:rPr>
                        <a:t>Полиетилентерефталат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200">
                          <a:effectLst/>
                        </a:rPr>
                        <a:t>PET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200">
                          <a:effectLst/>
                        </a:rPr>
                        <a:t>1 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19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200">
                          <a:effectLst/>
                        </a:rPr>
                        <a:t>Полипропилен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200">
                          <a:effectLst/>
                        </a:rPr>
                        <a:t>PP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200">
                          <a:effectLst/>
                        </a:rPr>
                        <a:t>5 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19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200">
                          <a:effectLst/>
                        </a:rPr>
                        <a:t>Полистирен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200">
                          <a:effectLst/>
                        </a:rPr>
                        <a:t>PS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200">
                          <a:effectLst/>
                        </a:rPr>
                        <a:t>6 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19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200">
                          <a:effectLst/>
                        </a:rPr>
                        <a:t>Полиетилен (ниска плътност)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200">
                          <a:effectLst/>
                        </a:rPr>
                        <a:t>LDPE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200">
                          <a:effectLst/>
                        </a:rPr>
                        <a:t>4 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19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200">
                          <a:effectLst/>
                        </a:rPr>
                        <a:t>Полиетилен (висока плътност)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200">
                          <a:effectLst/>
                        </a:rPr>
                        <a:t>HDPE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200" dirty="0">
                          <a:effectLst/>
                        </a:rPr>
                        <a:t>2 </a:t>
                      </a:r>
                      <a:endParaRPr lang="bg-BG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732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2693080" y="2204864"/>
            <a:ext cx="6156684" cy="3744416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bg-BG" sz="2400" dirty="0" smtClean="0"/>
              <a:t>Символ за опасен отпадък. Видите ли този знак на опаковката, означава че отпадъкът не бива да се изхвърля в съдовете за разделно събиране и/или в съдовете за общ отпадък.</a:t>
            </a:r>
          </a:p>
          <a:p>
            <a:pPr algn="l">
              <a:spcBef>
                <a:spcPts val="0"/>
              </a:spcBef>
            </a:pPr>
            <a:endParaRPr lang="bg-BG" sz="2400" dirty="0"/>
          </a:p>
          <a:p>
            <a:pPr algn="l">
              <a:spcBef>
                <a:spcPts val="0"/>
              </a:spcBef>
            </a:pPr>
            <a:r>
              <a:rPr lang="bg-BG" sz="2400" dirty="0" smtClean="0">
                <a:solidFill>
                  <a:srgbClr val="FF0000"/>
                </a:solidFill>
              </a:rPr>
              <a:t>Изхвърлете го на съответното място!</a:t>
            </a:r>
          </a:p>
        </p:txBody>
      </p:sp>
      <p:pic>
        <p:nvPicPr>
          <p:cNvPr id="6" name="Picture 4" descr="zna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" y="128696"/>
            <a:ext cx="907098" cy="10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22"/>
          <p:cNvSpPr>
            <a:spLocks noChangeArrowheads="1"/>
          </p:cNvSpPr>
          <p:nvPr/>
        </p:nvSpPr>
        <p:spPr bwMode="auto">
          <a:xfrm>
            <a:off x="1043608" y="216020"/>
            <a:ext cx="4248472" cy="9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bg-BG" sz="2400" b="1" dirty="0" smtClean="0">
                <a:solidFill>
                  <a:srgbClr val="0000A4"/>
                </a:solidFill>
                <a:latin typeface="Cambria" pitchFamily="18" charset="0"/>
                <a:ea typeface="Times New Roman"/>
              </a:rPr>
              <a:t>ОБЩИНА   КЮСТЕНДИЛ</a:t>
            </a:r>
            <a:endParaRPr lang="es-ES" sz="2400" b="1" dirty="0"/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30071"/>
            <a:ext cx="3384376" cy="923317"/>
          </a:xfrm>
          <a:prstGeom prst="rect">
            <a:avLst/>
          </a:prstGeom>
        </p:spPr>
      </p:pic>
      <p:pic>
        <p:nvPicPr>
          <p:cNvPr id="7170" name="Picture 2" descr="C:\Users\lila.KYUSTENDIL\Desktop\ЕКОПАК\Opasni otpadac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84" y="2348880"/>
            <a:ext cx="194421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1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79512" y="1412776"/>
            <a:ext cx="8352928" cy="722511"/>
          </a:xfrm>
        </p:spPr>
        <p:txBody>
          <a:bodyPr/>
          <a:lstStyle/>
          <a:p>
            <a:r>
              <a:rPr lang="bg-BG" sz="2800" b="1" dirty="0" smtClean="0">
                <a:solidFill>
                  <a:srgbClr val="69A12B"/>
                </a:solidFill>
              </a:rPr>
              <a:t>Знаци за опасност:</a:t>
            </a:r>
            <a:endParaRPr lang="bg-BG" sz="2800" dirty="0">
              <a:solidFill>
                <a:srgbClr val="69A12B"/>
              </a:solidFill>
            </a:endParaRPr>
          </a:p>
        </p:txBody>
      </p:sp>
      <p:pic>
        <p:nvPicPr>
          <p:cNvPr id="6" name="Picture 4" descr="zna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" y="128696"/>
            <a:ext cx="907098" cy="10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22"/>
          <p:cNvSpPr>
            <a:spLocks noChangeArrowheads="1"/>
          </p:cNvSpPr>
          <p:nvPr/>
        </p:nvSpPr>
        <p:spPr bwMode="auto">
          <a:xfrm>
            <a:off x="1043608" y="216020"/>
            <a:ext cx="4248472" cy="9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bg-BG" sz="2400" b="1" dirty="0" smtClean="0">
                <a:solidFill>
                  <a:srgbClr val="0000A4"/>
                </a:solidFill>
                <a:latin typeface="Cambria" pitchFamily="18" charset="0"/>
                <a:ea typeface="Times New Roman"/>
              </a:rPr>
              <a:t>ОБЩИНА   КЮСТЕНДИЛ</a:t>
            </a:r>
            <a:endParaRPr lang="es-ES" sz="2400" b="1" dirty="0"/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30071"/>
            <a:ext cx="3384376" cy="923317"/>
          </a:xfrm>
          <a:prstGeom prst="rect">
            <a:avLst/>
          </a:prstGeom>
        </p:spPr>
      </p:pic>
      <p:pic>
        <p:nvPicPr>
          <p:cNvPr id="12" name="Picture 5" descr="Глобална хармонизирана система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3420380" cy="33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6" descr="old_pictograms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20888"/>
            <a:ext cx="3168352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42690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zna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" y="128696"/>
            <a:ext cx="907098" cy="10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22"/>
          <p:cNvSpPr>
            <a:spLocks noChangeArrowheads="1"/>
          </p:cNvSpPr>
          <p:nvPr/>
        </p:nvSpPr>
        <p:spPr bwMode="auto">
          <a:xfrm>
            <a:off x="1043608" y="216020"/>
            <a:ext cx="4248472" cy="9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bg-BG" sz="2400" b="1" dirty="0" smtClean="0">
                <a:solidFill>
                  <a:srgbClr val="0000A4"/>
                </a:solidFill>
                <a:latin typeface="Cambria" pitchFamily="18" charset="0"/>
                <a:ea typeface="Times New Roman"/>
              </a:rPr>
              <a:t>ОБЩИНА   КЮСТЕНДИЛ</a:t>
            </a:r>
            <a:endParaRPr lang="es-ES" sz="2400" b="1" dirty="0"/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30071"/>
            <a:ext cx="3384376" cy="923317"/>
          </a:xfrm>
          <a:prstGeom prst="rect">
            <a:avLst/>
          </a:prstGeom>
        </p:spPr>
      </p:pic>
      <p:pic>
        <p:nvPicPr>
          <p:cNvPr id="9" name="Picture 12" descr="http://www.aroma.bg/uploads/content/images/t_47531(1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936"/>
            <a:ext cx="2592288" cy="15841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Текстово поле 4"/>
          <p:cNvSpPr txBox="1"/>
          <p:nvPr/>
        </p:nvSpPr>
        <p:spPr>
          <a:xfrm>
            <a:off x="1187624" y="321297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Експлозивно</a:t>
            </a:r>
            <a:endParaRPr lang="bg-BG" dirty="0"/>
          </a:p>
        </p:txBody>
      </p:sp>
      <p:pic>
        <p:nvPicPr>
          <p:cNvPr id="11" name="Picture 13" descr="http://www.aroma.bg/uploads/content/images/otrovno(1)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936"/>
            <a:ext cx="2664296" cy="158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Текстово поле 9"/>
          <p:cNvSpPr txBox="1"/>
          <p:nvPr/>
        </p:nvSpPr>
        <p:spPr>
          <a:xfrm>
            <a:off x="5868144" y="328498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Отровно</a:t>
            </a:r>
            <a:endParaRPr lang="bg-BG" dirty="0"/>
          </a:p>
        </p:txBody>
      </p:sp>
      <p:pic>
        <p:nvPicPr>
          <p:cNvPr id="14" name="Picture 14" descr="http://www.aroma.bg/uploads/content/images/Image24.gif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17032"/>
            <a:ext cx="2376264" cy="18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Текстово поле 14"/>
          <p:cNvSpPr txBox="1"/>
          <p:nvPr/>
        </p:nvSpPr>
        <p:spPr>
          <a:xfrm>
            <a:off x="3509536" y="558924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Разяждащо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015872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zna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" y="128696"/>
            <a:ext cx="907098" cy="10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22"/>
          <p:cNvSpPr>
            <a:spLocks noChangeArrowheads="1"/>
          </p:cNvSpPr>
          <p:nvPr/>
        </p:nvSpPr>
        <p:spPr bwMode="auto">
          <a:xfrm>
            <a:off x="1043608" y="216020"/>
            <a:ext cx="4248472" cy="9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bg-BG" sz="2400" b="1" dirty="0" smtClean="0">
                <a:solidFill>
                  <a:srgbClr val="0000A4"/>
                </a:solidFill>
                <a:latin typeface="Cambria" pitchFamily="18" charset="0"/>
                <a:ea typeface="Times New Roman"/>
              </a:rPr>
              <a:t>ОБЩИНА   КЮСТЕНДИЛ</a:t>
            </a:r>
            <a:endParaRPr lang="es-ES" sz="2400" b="1" dirty="0"/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30071"/>
            <a:ext cx="3384376" cy="923317"/>
          </a:xfrm>
          <a:prstGeom prst="rect">
            <a:avLst/>
          </a:prstGeom>
        </p:spPr>
      </p:pic>
      <p:pic>
        <p:nvPicPr>
          <p:cNvPr id="9" name="Picture 15" descr="http://www.aroma.bg/uploads/content/images/zapalim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48" y="1700808"/>
            <a:ext cx="2746464" cy="23042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Текстово поле 4"/>
          <p:cNvSpPr txBox="1"/>
          <p:nvPr/>
        </p:nvSpPr>
        <p:spPr>
          <a:xfrm>
            <a:off x="1799692" y="414908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err="1" smtClean="0"/>
              <a:t>Запалимо</a:t>
            </a:r>
            <a:endParaRPr lang="bg-BG" dirty="0"/>
          </a:p>
        </p:txBody>
      </p:sp>
      <p:pic>
        <p:nvPicPr>
          <p:cNvPr id="11" name="Picture 11" descr="http://www.aroma.bg/uploads/content/images/t_4753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00808"/>
            <a:ext cx="2664296" cy="230425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Текстово поле 9"/>
          <p:cNvSpPr txBox="1"/>
          <p:nvPr/>
        </p:nvSpPr>
        <p:spPr>
          <a:xfrm>
            <a:off x="6084168" y="413256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Дразнещо</a:t>
            </a:r>
            <a:endParaRPr lang="bg-BG" dirty="0"/>
          </a:p>
        </p:txBody>
      </p:sp>
      <p:pic>
        <p:nvPicPr>
          <p:cNvPr id="13" name="Picture 12" descr="http://www.aroma.bg/uploads/content/images/t_47531(1)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806721"/>
            <a:ext cx="857250" cy="842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http://www.aroma.bg/uploads/content/images/otrovno(1)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194" y="4806721"/>
            <a:ext cx="857250" cy="842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http://www.aroma.bg/uploads/content/images/Image24.gif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444" y="4806721"/>
            <a:ext cx="857250" cy="842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http://www.aroma.bg/uploads/content/images/zapalimo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854" y="4806721"/>
            <a:ext cx="857250" cy="842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1" descr="http://www.aroma.bg/uploads/content/images/t_47533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584" y="4806720"/>
            <a:ext cx="857250" cy="8429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31125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467658" y="1772816"/>
            <a:ext cx="6156684" cy="3816424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bg-BG" sz="2400" dirty="0" smtClean="0"/>
              <a:t>Символът е създаден през 1946 г., с цел обозначаване на радиоактивни материали, обекти или райони. Точката в центъра му символизира атом, а около нея са разположени трите типа радиоактивни лъчи – алфа, </a:t>
            </a:r>
            <a:r>
              <a:rPr lang="bg-BG" sz="2400" dirty="0" err="1" smtClean="0"/>
              <a:t>бета</a:t>
            </a:r>
            <a:r>
              <a:rPr lang="bg-BG" sz="2400" dirty="0" smtClean="0"/>
              <a:t> и гама.</a:t>
            </a:r>
          </a:p>
        </p:txBody>
      </p:sp>
      <p:pic>
        <p:nvPicPr>
          <p:cNvPr id="6" name="Picture 4" descr="zna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" y="128696"/>
            <a:ext cx="907098" cy="10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22"/>
          <p:cNvSpPr>
            <a:spLocks noChangeArrowheads="1"/>
          </p:cNvSpPr>
          <p:nvPr/>
        </p:nvSpPr>
        <p:spPr bwMode="auto">
          <a:xfrm>
            <a:off x="1043608" y="216020"/>
            <a:ext cx="4248472" cy="9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bg-BG" sz="2400" b="1" dirty="0" smtClean="0">
                <a:solidFill>
                  <a:srgbClr val="0000A4"/>
                </a:solidFill>
                <a:latin typeface="Cambria" pitchFamily="18" charset="0"/>
                <a:ea typeface="Times New Roman"/>
              </a:rPr>
              <a:t>ОБЩИНА   КЮСТЕНДИЛ</a:t>
            </a:r>
            <a:endParaRPr lang="es-ES" sz="2400" b="1" dirty="0"/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30071"/>
            <a:ext cx="3384376" cy="923317"/>
          </a:xfrm>
          <a:prstGeom prst="rect">
            <a:avLst/>
          </a:prstGeom>
        </p:spPr>
      </p:pic>
      <p:pic>
        <p:nvPicPr>
          <p:cNvPr id="10" name="Picture 18" descr="https://lh4.googleusercontent.com/-5MVmkosQf3Y/TYSp9AgPDDI/AAAAAAAABVE/cym55BX8V8U/s200/radiation_warning_symbol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72816"/>
            <a:ext cx="2304256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08326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29208" y="980728"/>
            <a:ext cx="8229600" cy="1143000"/>
          </a:xfrm>
        </p:spPr>
        <p:txBody>
          <a:bodyPr/>
          <a:lstStyle/>
          <a:p>
            <a:r>
              <a:rPr lang="bg-BG" dirty="0" smtClean="0">
                <a:solidFill>
                  <a:srgbClr val="FF0000"/>
                </a:solidFill>
              </a:rPr>
              <a:t>НЕ ЗАБРАВЯЙТЕ!</a:t>
            </a: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25963"/>
          </a:xfrm>
        </p:spPr>
        <p:txBody>
          <a:bodyPr/>
          <a:lstStyle/>
          <a:p>
            <a:r>
              <a:rPr lang="bg-BG" sz="2400" dirty="0">
                <a:solidFill>
                  <a:srgbClr val="3C5C18"/>
                </a:solidFill>
              </a:rPr>
              <a:t>Всеки тон рециклирана хартия спасява 13 дървета.</a:t>
            </a:r>
          </a:p>
          <a:p>
            <a:r>
              <a:rPr lang="bg-BG" sz="2400" dirty="0" smtClean="0">
                <a:solidFill>
                  <a:srgbClr val="3C5C18"/>
                </a:solidFill>
              </a:rPr>
              <a:t>1 </a:t>
            </a:r>
            <a:r>
              <a:rPr lang="bg-BG" sz="2400" dirty="0">
                <a:solidFill>
                  <a:srgbClr val="3C5C18"/>
                </a:solidFill>
              </a:rPr>
              <a:t>килограм рециклирана хартия спестява използването на 32 литра питейна вода</a:t>
            </a:r>
            <a:r>
              <a:rPr lang="bg-BG" sz="2400" dirty="0" smtClean="0">
                <a:solidFill>
                  <a:srgbClr val="3C5C18"/>
                </a:solidFill>
              </a:rPr>
              <a:t>.</a:t>
            </a:r>
            <a:r>
              <a:rPr lang="en-US" sz="2400" dirty="0">
                <a:solidFill>
                  <a:srgbClr val="3C5C18"/>
                </a:solidFill>
              </a:rPr>
              <a:t> </a:t>
            </a:r>
            <a:endParaRPr lang="bg-BG" sz="2400" dirty="0">
              <a:solidFill>
                <a:srgbClr val="3C5C18"/>
              </a:solidFill>
            </a:endParaRPr>
          </a:p>
          <a:p>
            <a:r>
              <a:rPr lang="en-US" sz="2400" dirty="0" err="1" smtClean="0">
                <a:solidFill>
                  <a:srgbClr val="3C5C18"/>
                </a:solidFill>
              </a:rPr>
              <a:t>Един</a:t>
            </a:r>
            <a:r>
              <a:rPr lang="en-US" sz="2400" dirty="0" smtClean="0">
                <a:solidFill>
                  <a:srgbClr val="3C5C18"/>
                </a:solidFill>
              </a:rPr>
              <a:t> </a:t>
            </a:r>
            <a:r>
              <a:rPr lang="en-US" sz="2400" dirty="0" err="1">
                <a:solidFill>
                  <a:srgbClr val="3C5C18"/>
                </a:solidFill>
              </a:rPr>
              <a:t>тон</a:t>
            </a:r>
            <a:r>
              <a:rPr lang="en-US" sz="2400" dirty="0">
                <a:solidFill>
                  <a:srgbClr val="3C5C18"/>
                </a:solidFill>
              </a:rPr>
              <a:t> </a:t>
            </a:r>
            <a:r>
              <a:rPr lang="en-US" sz="2400" dirty="0" err="1">
                <a:solidFill>
                  <a:srgbClr val="3C5C18"/>
                </a:solidFill>
              </a:rPr>
              <a:t>рециклирана</a:t>
            </a:r>
            <a:r>
              <a:rPr lang="en-US" sz="2400" dirty="0">
                <a:solidFill>
                  <a:srgbClr val="3C5C18"/>
                </a:solidFill>
              </a:rPr>
              <a:t> </a:t>
            </a:r>
            <a:r>
              <a:rPr lang="en-US" sz="2400" dirty="0" err="1">
                <a:solidFill>
                  <a:srgbClr val="3C5C18"/>
                </a:solidFill>
              </a:rPr>
              <a:t>пластмаса</a:t>
            </a:r>
            <a:r>
              <a:rPr lang="en-US" sz="2400" dirty="0">
                <a:solidFill>
                  <a:srgbClr val="3C5C18"/>
                </a:solidFill>
              </a:rPr>
              <a:t> </a:t>
            </a:r>
            <a:r>
              <a:rPr lang="en-US" sz="2400" dirty="0" err="1">
                <a:solidFill>
                  <a:srgbClr val="3C5C18"/>
                </a:solidFill>
              </a:rPr>
              <a:t>спестява</a:t>
            </a:r>
            <a:r>
              <a:rPr lang="en-US" sz="2400" dirty="0">
                <a:solidFill>
                  <a:srgbClr val="3C5C18"/>
                </a:solidFill>
              </a:rPr>
              <a:t> </a:t>
            </a:r>
            <a:r>
              <a:rPr lang="en-US" sz="2400" dirty="0" err="1">
                <a:solidFill>
                  <a:srgbClr val="3C5C18"/>
                </a:solidFill>
              </a:rPr>
              <a:t>електричеството</a:t>
            </a:r>
            <a:r>
              <a:rPr lang="en-US" sz="2400" dirty="0">
                <a:solidFill>
                  <a:srgbClr val="3C5C18"/>
                </a:solidFill>
              </a:rPr>
              <a:t> на </a:t>
            </a:r>
            <a:r>
              <a:rPr lang="en-US" sz="2400" dirty="0" err="1">
                <a:solidFill>
                  <a:srgbClr val="3C5C18"/>
                </a:solidFill>
              </a:rPr>
              <a:t>едно</a:t>
            </a:r>
            <a:r>
              <a:rPr lang="en-US" sz="2400" dirty="0">
                <a:solidFill>
                  <a:srgbClr val="3C5C18"/>
                </a:solidFill>
              </a:rPr>
              <a:t> </a:t>
            </a:r>
            <a:r>
              <a:rPr lang="en-US" sz="2400" dirty="0" err="1">
                <a:solidFill>
                  <a:srgbClr val="3C5C18"/>
                </a:solidFill>
              </a:rPr>
              <a:t>българско</a:t>
            </a:r>
            <a:r>
              <a:rPr lang="en-US" sz="2400" dirty="0">
                <a:solidFill>
                  <a:srgbClr val="3C5C18"/>
                </a:solidFill>
              </a:rPr>
              <a:t> </a:t>
            </a:r>
            <a:r>
              <a:rPr lang="en-US" sz="2400" dirty="0" err="1">
                <a:solidFill>
                  <a:srgbClr val="3C5C18"/>
                </a:solidFill>
              </a:rPr>
              <a:t>домакинство</a:t>
            </a:r>
            <a:r>
              <a:rPr lang="en-US" sz="2400" dirty="0">
                <a:solidFill>
                  <a:srgbClr val="3C5C18"/>
                </a:solidFill>
              </a:rPr>
              <a:t> за </a:t>
            </a:r>
            <a:r>
              <a:rPr lang="en-US" sz="2400" dirty="0" err="1">
                <a:solidFill>
                  <a:srgbClr val="3C5C18"/>
                </a:solidFill>
              </a:rPr>
              <a:t>две</a:t>
            </a:r>
            <a:r>
              <a:rPr lang="en-US" sz="2400" dirty="0">
                <a:solidFill>
                  <a:srgbClr val="3C5C18"/>
                </a:solidFill>
              </a:rPr>
              <a:t> </a:t>
            </a:r>
            <a:r>
              <a:rPr lang="en-US" sz="2400" dirty="0" err="1">
                <a:solidFill>
                  <a:srgbClr val="3C5C18"/>
                </a:solidFill>
              </a:rPr>
              <a:t>години</a:t>
            </a:r>
            <a:r>
              <a:rPr lang="en-US" sz="2400" dirty="0" smtClean="0">
                <a:solidFill>
                  <a:srgbClr val="3C5C18"/>
                </a:solidFill>
              </a:rPr>
              <a:t>;</a:t>
            </a:r>
            <a:endParaRPr lang="bg-BG" sz="2400" dirty="0">
              <a:solidFill>
                <a:srgbClr val="3C5C18"/>
              </a:solidFill>
            </a:endParaRPr>
          </a:p>
          <a:p>
            <a:r>
              <a:rPr lang="en-US" sz="2400" dirty="0" smtClean="0">
                <a:solidFill>
                  <a:srgbClr val="3C5C18"/>
                </a:solidFill>
              </a:rPr>
              <a:t>1 </a:t>
            </a:r>
            <a:r>
              <a:rPr lang="en-US" sz="2400" dirty="0" err="1">
                <a:solidFill>
                  <a:srgbClr val="3C5C18"/>
                </a:solidFill>
              </a:rPr>
              <a:t>тон</a:t>
            </a:r>
            <a:r>
              <a:rPr lang="en-US" sz="2400" dirty="0">
                <a:solidFill>
                  <a:srgbClr val="3C5C18"/>
                </a:solidFill>
              </a:rPr>
              <a:t> </a:t>
            </a:r>
            <a:r>
              <a:rPr lang="en-US" sz="2400" dirty="0" err="1">
                <a:solidFill>
                  <a:srgbClr val="3C5C18"/>
                </a:solidFill>
              </a:rPr>
              <a:t>рециклирано</a:t>
            </a:r>
            <a:r>
              <a:rPr lang="en-US" sz="2400" dirty="0">
                <a:solidFill>
                  <a:srgbClr val="3C5C18"/>
                </a:solidFill>
              </a:rPr>
              <a:t> </a:t>
            </a:r>
            <a:r>
              <a:rPr lang="en-US" sz="2400" dirty="0" err="1">
                <a:solidFill>
                  <a:srgbClr val="3C5C18"/>
                </a:solidFill>
              </a:rPr>
              <a:t>стъкло</a:t>
            </a:r>
            <a:r>
              <a:rPr lang="en-US" sz="2400" dirty="0">
                <a:solidFill>
                  <a:srgbClr val="3C5C18"/>
                </a:solidFill>
              </a:rPr>
              <a:t> </a:t>
            </a:r>
            <a:r>
              <a:rPr lang="en-US" sz="2400" dirty="0" err="1">
                <a:solidFill>
                  <a:srgbClr val="3C5C18"/>
                </a:solidFill>
              </a:rPr>
              <a:t>спестява</a:t>
            </a:r>
            <a:r>
              <a:rPr lang="en-US" sz="2400" dirty="0">
                <a:solidFill>
                  <a:srgbClr val="3C5C18"/>
                </a:solidFill>
              </a:rPr>
              <a:t> 600 </a:t>
            </a:r>
            <a:r>
              <a:rPr lang="en-US" sz="2400" dirty="0" err="1">
                <a:solidFill>
                  <a:srgbClr val="3C5C18"/>
                </a:solidFill>
              </a:rPr>
              <a:t>кг</a:t>
            </a:r>
            <a:r>
              <a:rPr lang="en-US" sz="2400" dirty="0">
                <a:solidFill>
                  <a:srgbClr val="3C5C18"/>
                </a:solidFill>
              </a:rPr>
              <a:t>. </a:t>
            </a:r>
            <a:r>
              <a:rPr lang="en-US" sz="2400" dirty="0" err="1">
                <a:solidFill>
                  <a:srgbClr val="3C5C18"/>
                </a:solidFill>
              </a:rPr>
              <a:t>кварцов</a:t>
            </a:r>
            <a:r>
              <a:rPr lang="en-US" sz="2400" dirty="0">
                <a:solidFill>
                  <a:srgbClr val="3C5C18"/>
                </a:solidFill>
              </a:rPr>
              <a:t> </a:t>
            </a:r>
            <a:r>
              <a:rPr lang="en-US" sz="2400" dirty="0" err="1">
                <a:solidFill>
                  <a:srgbClr val="3C5C18"/>
                </a:solidFill>
              </a:rPr>
              <a:t>пясък</a:t>
            </a:r>
            <a:r>
              <a:rPr lang="en-US" sz="2400" dirty="0"/>
              <a:t>;</a:t>
            </a:r>
            <a:endParaRPr lang="bg-BG" sz="2400" dirty="0"/>
          </a:p>
        </p:txBody>
      </p:sp>
      <p:pic>
        <p:nvPicPr>
          <p:cNvPr id="1026" name="Picture 2" descr="C:\Users\lila.KYUSTENDIL\Desktop\ЕКОПАК\world-nature-protection_39294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941168"/>
            <a:ext cx="1728192" cy="147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30071"/>
            <a:ext cx="3384376" cy="923317"/>
          </a:xfrm>
          <a:prstGeom prst="rect">
            <a:avLst/>
          </a:prstGeom>
        </p:spPr>
      </p:pic>
      <p:pic>
        <p:nvPicPr>
          <p:cNvPr id="7" name="Picture 4" descr="zna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" y="128696"/>
            <a:ext cx="907098" cy="10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22"/>
          <p:cNvSpPr>
            <a:spLocks noChangeArrowheads="1"/>
          </p:cNvSpPr>
          <p:nvPr/>
        </p:nvSpPr>
        <p:spPr bwMode="auto">
          <a:xfrm>
            <a:off x="1043608" y="216020"/>
            <a:ext cx="4248472" cy="9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bg-BG" sz="2400" b="1" dirty="0" smtClean="0">
                <a:solidFill>
                  <a:srgbClr val="0000A4"/>
                </a:solidFill>
                <a:latin typeface="Cambria" pitchFamily="18" charset="0"/>
                <a:ea typeface="Times New Roman"/>
              </a:rPr>
              <a:t>ОБЩИНА   КЮСТЕНДИЛ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4180115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224137"/>
          </a:xfrm>
        </p:spPr>
        <p:txBody>
          <a:bodyPr/>
          <a:lstStyle/>
          <a:p>
            <a:r>
              <a:rPr lang="bg-BG" sz="3600" b="1" dirty="0" smtClean="0"/>
              <a:t>Разделно събирани опаковки</a:t>
            </a:r>
            <a:endParaRPr lang="bg-BG" sz="3600" b="1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683568" y="3212976"/>
            <a:ext cx="7088832" cy="2425824"/>
          </a:xfrm>
        </p:spPr>
        <p:txBody>
          <a:bodyPr/>
          <a:lstStyle/>
          <a:p>
            <a:pPr marL="457200" indent="-457200" algn="just">
              <a:buFontTx/>
              <a:buChar char="-"/>
            </a:pPr>
            <a:r>
              <a:rPr lang="bg-BG" dirty="0" smtClean="0"/>
              <a:t>Хартиени и картонени;</a:t>
            </a:r>
          </a:p>
          <a:p>
            <a:pPr marL="457200" indent="-457200" algn="just">
              <a:buFontTx/>
              <a:buChar char="-"/>
            </a:pPr>
            <a:r>
              <a:rPr lang="bg-BG" dirty="0" smtClean="0"/>
              <a:t>Пластмаси;</a:t>
            </a:r>
          </a:p>
          <a:p>
            <a:pPr marL="457200" indent="-457200" algn="just">
              <a:buFontTx/>
              <a:buChar char="-"/>
            </a:pPr>
            <a:r>
              <a:rPr lang="bg-BG" dirty="0" smtClean="0"/>
              <a:t>Стъкло;</a:t>
            </a:r>
          </a:p>
          <a:p>
            <a:pPr marL="457200" indent="-457200" algn="just">
              <a:buFontTx/>
              <a:buChar char="-"/>
            </a:pPr>
            <a:r>
              <a:rPr lang="bg-BG" dirty="0"/>
              <a:t>М</a:t>
            </a:r>
            <a:r>
              <a:rPr lang="bg-BG" dirty="0" smtClean="0"/>
              <a:t>етал.</a:t>
            </a:r>
          </a:p>
        </p:txBody>
      </p:sp>
      <p:pic>
        <p:nvPicPr>
          <p:cNvPr id="6" name="Picture 4" descr="zna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" y="128696"/>
            <a:ext cx="907098" cy="10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22"/>
          <p:cNvSpPr>
            <a:spLocks noChangeArrowheads="1"/>
          </p:cNvSpPr>
          <p:nvPr/>
        </p:nvSpPr>
        <p:spPr bwMode="auto">
          <a:xfrm>
            <a:off x="1043608" y="216020"/>
            <a:ext cx="4248472" cy="9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bg-BG" sz="2800" b="1" dirty="0" smtClean="0">
                <a:solidFill>
                  <a:srgbClr val="0000A4"/>
                </a:solidFill>
                <a:latin typeface="Cambria" pitchFamily="18" charset="0"/>
                <a:ea typeface="Times New Roman"/>
              </a:rPr>
              <a:t>ОБЩИНА   КЮСТЕНДИЛ</a:t>
            </a:r>
            <a:endParaRPr lang="es-ES" sz="2800" b="1" dirty="0"/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30071"/>
            <a:ext cx="3384376" cy="92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525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00698" y="1556792"/>
            <a:ext cx="8229600" cy="1143000"/>
          </a:xfrm>
        </p:spPr>
        <p:txBody>
          <a:bodyPr/>
          <a:lstStyle/>
          <a:p>
            <a:r>
              <a:rPr lang="bg-BG" i="1" dirty="0"/>
              <a:t>Опитай, ще видиш че изобщо не е трудно!</a:t>
            </a:r>
            <a:endParaRPr lang="bg-BG" dirty="0"/>
          </a:p>
        </p:txBody>
      </p:sp>
      <p:pic>
        <p:nvPicPr>
          <p:cNvPr id="2050" name="Picture 2" descr="C:\Users\lila.KYUSTENDIL\Desktop\ЕКОПАК\recycle_wor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98" y="2938656"/>
            <a:ext cx="2309242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ila.KYUSTENDIL\Desktop\ЕКОПАК\yimg_cZQNLg-640x4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275" y="2924944"/>
            <a:ext cx="2261245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zna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" y="128696"/>
            <a:ext cx="907098" cy="10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22"/>
          <p:cNvSpPr>
            <a:spLocks noChangeArrowheads="1"/>
          </p:cNvSpPr>
          <p:nvPr/>
        </p:nvSpPr>
        <p:spPr bwMode="auto">
          <a:xfrm>
            <a:off x="1043608" y="216020"/>
            <a:ext cx="4248472" cy="9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bg-BG" sz="2400" b="1" dirty="0" smtClean="0">
                <a:solidFill>
                  <a:srgbClr val="0000A4"/>
                </a:solidFill>
                <a:latin typeface="Cambria" pitchFamily="18" charset="0"/>
                <a:ea typeface="Times New Roman"/>
              </a:rPr>
              <a:t>ОБЩИНА   КЮСТЕНДИЛ</a:t>
            </a:r>
            <a:endParaRPr lang="es-ES" sz="2400" b="1" dirty="0"/>
          </a:p>
        </p:txBody>
      </p:sp>
      <p:pic>
        <p:nvPicPr>
          <p:cNvPr id="9" name="Картина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30071"/>
            <a:ext cx="3384376" cy="923317"/>
          </a:xfrm>
          <a:prstGeom prst="rect">
            <a:avLst/>
          </a:prstGeom>
        </p:spPr>
      </p:pic>
      <p:pic>
        <p:nvPicPr>
          <p:cNvPr id="2052" name="Picture 4" descr="C:\Users\lila.KYUSTENDIL\Desktop\ЕКОПАК\236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55120"/>
            <a:ext cx="216024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124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-42383" y="1412776"/>
            <a:ext cx="7210122" cy="506487"/>
          </a:xfrm>
        </p:spPr>
        <p:txBody>
          <a:bodyPr/>
          <a:lstStyle/>
          <a:p>
            <a:r>
              <a:rPr lang="bg-BG" sz="2800" dirty="0" smtClean="0"/>
              <a:t>Какво се изхвърля в </a:t>
            </a:r>
            <a:r>
              <a:rPr lang="bg-BG" sz="2800" b="1" dirty="0" smtClean="0">
                <a:solidFill>
                  <a:srgbClr val="00B0F0"/>
                </a:solidFill>
              </a:rPr>
              <a:t>синия</a:t>
            </a:r>
            <a:r>
              <a:rPr lang="bg-BG" sz="2800" dirty="0" smtClean="0"/>
              <a:t> контейнер:</a:t>
            </a:r>
            <a:endParaRPr lang="bg-BG" sz="2800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287524" y="2276872"/>
            <a:ext cx="6156684" cy="3888432"/>
          </a:xfrm>
        </p:spPr>
        <p:txBody>
          <a:bodyPr/>
          <a:lstStyle/>
          <a:p>
            <a:pPr marL="457200" indent="-457200" algn="l">
              <a:spcBef>
                <a:spcPts val="0"/>
              </a:spcBef>
              <a:buFont typeface="Arial" pitchFamily="34" charset="0"/>
              <a:buChar char="•"/>
            </a:pPr>
            <a:r>
              <a:rPr lang="bg-BG" sz="2400" dirty="0" smtClean="0"/>
              <a:t>Кашони и други картонени опаковки;</a:t>
            </a:r>
          </a:p>
          <a:p>
            <a:pPr marL="457200" indent="-457200" algn="l">
              <a:spcBef>
                <a:spcPts val="0"/>
              </a:spcBef>
              <a:buFont typeface="Arial" pitchFamily="34" charset="0"/>
              <a:buChar char="•"/>
            </a:pPr>
            <a:endParaRPr lang="bg-BG" sz="2400" dirty="0" smtClean="0"/>
          </a:p>
          <a:p>
            <a:pPr marL="457200" indent="-457200" algn="l">
              <a:spcBef>
                <a:spcPts val="0"/>
              </a:spcBef>
              <a:buFont typeface="Arial" pitchFamily="34" charset="0"/>
              <a:buChar char="•"/>
            </a:pPr>
            <a:r>
              <a:rPr lang="bg-BG" sz="2400" dirty="0" smtClean="0"/>
              <a:t>Кутии от бонбони, обувки, цигари и др.;</a:t>
            </a:r>
          </a:p>
          <a:p>
            <a:pPr marL="457200" indent="-457200" algn="l">
              <a:spcBef>
                <a:spcPts val="0"/>
              </a:spcBef>
              <a:buFont typeface="Arial" pitchFamily="34" charset="0"/>
              <a:buChar char="•"/>
            </a:pPr>
            <a:endParaRPr lang="bg-BG" sz="2400" dirty="0" smtClean="0"/>
          </a:p>
          <a:p>
            <a:pPr marL="457200" indent="-457200" algn="l">
              <a:spcBef>
                <a:spcPts val="0"/>
              </a:spcBef>
              <a:buFont typeface="Arial" pitchFamily="34" charset="0"/>
              <a:buChar char="•"/>
            </a:pPr>
            <a:r>
              <a:rPr lang="bg-BG" sz="2400" dirty="0" smtClean="0"/>
              <a:t>Кутии от сокове и мляко;</a:t>
            </a:r>
          </a:p>
          <a:p>
            <a:pPr marL="457200" indent="-457200" algn="l">
              <a:spcBef>
                <a:spcPts val="0"/>
              </a:spcBef>
              <a:buFont typeface="Arial" pitchFamily="34" charset="0"/>
              <a:buChar char="•"/>
            </a:pPr>
            <a:endParaRPr lang="bg-BG" sz="2400" dirty="0" smtClean="0"/>
          </a:p>
          <a:p>
            <a:pPr marL="457200" indent="-457200" algn="l">
              <a:spcBef>
                <a:spcPts val="0"/>
              </a:spcBef>
              <a:buFont typeface="Arial" pitchFamily="34" charset="0"/>
              <a:buChar char="•"/>
            </a:pPr>
            <a:r>
              <a:rPr lang="bg-BG" sz="2400" dirty="0" smtClean="0"/>
              <a:t>Хартиени торбички и чували.</a:t>
            </a:r>
            <a:endParaRPr lang="bg-BG" sz="2400" dirty="0"/>
          </a:p>
        </p:txBody>
      </p:sp>
      <p:pic>
        <p:nvPicPr>
          <p:cNvPr id="6" name="Picture 4" descr="zna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" y="128696"/>
            <a:ext cx="907098" cy="10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22"/>
          <p:cNvSpPr>
            <a:spLocks noChangeArrowheads="1"/>
          </p:cNvSpPr>
          <p:nvPr/>
        </p:nvSpPr>
        <p:spPr bwMode="auto">
          <a:xfrm>
            <a:off x="1043608" y="216020"/>
            <a:ext cx="4248472" cy="9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bg-BG" sz="2400" b="1" dirty="0" smtClean="0">
                <a:solidFill>
                  <a:srgbClr val="0000A4"/>
                </a:solidFill>
                <a:latin typeface="Cambria" pitchFamily="18" charset="0"/>
                <a:ea typeface="Times New Roman"/>
              </a:rPr>
              <a:t>ОБЩИНА   КЮСТЕНДИЛ</a:t>
            </a:r>
            <a:endParaRPr lang="es-ES" sz="2400" b="1" dirty="0"/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30071"/>
            <a:ext cx="3384376" cy="923317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492" y="1412776"/>
            <a:ext cx="2538508" cy="1493241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  <a14:imgEffect>
                      <a14:artisticMarker/>
                    </a14:imgEffect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661" y="2902217"/>
            <a:ext cx="1052339" cy="9290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418" y="3933056"/>
            <a:ext cx="1676379" cy="1170671"/>
          </a:xfrm>
          <a:prstGeom prst="rect">
            <a:avLst/>
          </a:prstGeom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25" b="98952" l="9402" r="89744">
                        <a14:foregroundMark x1="54701" y1="9434" x2="64957" y2="2725"/>
                        <a14:foregroundMark x1="57692" y1="6289" x2="57692" y2="6289"/>
                        <a14:foregroundMark x1="56838" y1="5660" x2="83761" y2="10273"/>
                        <a14:foregroundMark x1="80769" y1="8386" x2="85897" y2="6289"/>
                        <a14:foregroundMark x1="22222" y1="20545" x2="77778" y2="42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573016"/>
            <a:ext cx="627296" cy="1280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Картина 1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000" b="95600" l="10000" r="90800">
                        <a14:foregroundMark x1="32400" y1="14000" x2="32400" y2="90000"/>
                      </a14:backgroundRemoval>
                    </a14:imgEffect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592" y="2068657"/>
            <a:ext cx="1667120" cy="1667120"/>
          </a:xfrm>
          <a:prstGeom prst="rect">
            <a:avLst/>
          </a:prstGeom>
        </p:spPr>
      </p:pic>
      <p:pic>
        <p:nvPicPr>
          <p:cNvPr id="12" name="Картина 1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5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704" y="4678248"/>
            <a:ext cx="1657868" cy="165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2419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42213" y="1268760"/>
            <a:ext cx="7210122" cy="506487"/>
          </a:xfrm>
        </p:spPr>
        <p:txBody>
          <a:bodyPr/>
          <a:lstStyle/>
          <a:p>
            <a:r>
              <a:rPr lang="bg-BG" sz="2800" dirty="0" smtClean="0"/>
              <a:t>Какво се изхвърля в </a:t>
            </a:r>
            <a:r>
              <a:rPr lang="bg-BG" sz="2800" b="1" dirty="0" smtClean="0">
                <a:solidFill>
                  <a:srgbClr val="FFCC00"/>
                </a:solidFill>
              </a:rPr>
              <a:t>жълтия</a:t>
            </a:r>
            <a:r>
              <a:rPr lang="bg-BG" sz="2800" dirty="0" smtClean="0"/>
              <a:t> контейнер:</a:t>
            </a:r>
            <a:endParaRPr lang="bg-BG" sz="2800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251520" y="1988840"/>
            <a:ext cx="6696744" cy="4392488"/>
          </a:xfrm>
        </p:spPr>
        <p:txBody>
          <a:bodyPr/>
          <a:lstStyle/>
          <a:p>
            <a:pPr marL="457200" indent="-457200" algn="l">
              <a:spcBef>
                <a:spcPts val="0"/>
              </a:spcBef>
              <a:buFont typeface="Arial" pitchFamily="34" charset="0"/>
              <a:buChar char="•"/>
            </a:pPr>
            <a:r>
              <a:rPr lang="bg-BG" sz="2000" dirty="0" smtClean="0"/>
              <a:t>Пластмасови бутилки за вода, безалкохолни, олио и бира;</a:t>
            </a:r>
          </a:p>
          <a:p>
            <a:pPr marL="457200" indent="-457200" algn="l">
              <a:spcBef>
                <a:spcPts val="0"/>
              </a:spcBef>
              <a:buFont typeface="Arial" pitchFamily="34" charset="0"/>
              <a:buChar char="•"/>
            </a:pPr>
            <a:endParaRPr lang="bg-BG" sz="2000" dirty="0" smtClean="0"/>
          </a:p>
          <a:p>
            <a:pPr marL="457200" indent="-457200" algn="l">
              <a:spcBef>
                <a:spcPts val="0"/>
              </a:spcBef>
              <a:buFont typeface="Arial" pitchFamily="34" charset="0"/>
              <a:buChar char="•"/>
            </a:pPr>
            <a:r>
              <a:rPr lang="bg-BG" sz="2000" dirty="0" smtClean="0"/>
              <a:t>Кофички от кисело мляко и бутилки от прясно мляко;</a:t>
            </a:r>
          </a:p>
          <a:p>
            <a:pPr marL="457200" indent="-457200" algn="l">
              <a:spcBef>
                <a:spcPts val="0"/>
              </a:spcBef>
              <a:buFont typeface="Arial" pitchFamily="34" charset="0"/>
              <a:buChar char="•"/>
            </a:pPr>
            <a:endParaRPr lang="bg-BG" sz="2000" dirty="0" smtClean="0"/>
          </a:p>
          <a:p>
            <a:pPr marL="457200" indent="-457200" algn="l">
              <a:spcBef>
                <a:spcPts val="0"/>
              </a:spcBef>
              <a:buFont typeface="Arial" pitchFamily="34" charset="0"/>
              <a:buChar char="•"/>
            </a:pPr>
            <a:r>
              <a:rPr lang="bg-BG" sz="2000" dirty="0" err="1" smtClean="0"/>
              <a:t>Кенове</a:t>
            </a:r>
            <a:r>
              <a:rPr lang="bg-BG" sz="2000" dirty="0" smtClean="0"/>
              <a:t> от напитки и консервни кутии, капачки от буркани;</a:t>
            </a:r>
          </a:p>
          <a:p>
            <a:pPr marL="457200" indent="-457200" algn="l">
              <a:spcBef>
                <a:spcPts val="0"/>
              </a:spcBef>
              <a:buFont typeface="Arial" pitchFamily="34" charset="0"/>
              <a:buChar char="•"/>
            </a:pPr>
            <a:endParaRPr lang="bg-BG" sz="2000" dirty="0" smtClean="0"/>
          </a:p>
          <a:p>
            <a:pPr marL="457200" indent="-457200" algn="l">
              <a:spcBef>
                <a:spcPts val="0"/>
              </a:spcBef>
              <a:buFont typeface="Arial" pitchFamily="34" charset="0"/>
              <a:buChar char="•"/>
            </a:pPr>
            <a:r>
              <a:rPr lang="bg-BG" sz="2000" dirty="0" smtClean="0"/>
              <a:t>Туби от шишета от козметика и санитарни продукти;</a:t>
            </a:r>
          </a:p>
          <a:p>
            <a:pPr marL="457200" indent="-457200" algn="l">
              <a:spcBef>
                <a:spcPts val="0"/>
              </a:spcBef>
              <a:buFont typeface="Arial" pitchFamily="34" charset="0"/>
              <a:buChar char="•"/>
            </a:pPr>
            <a:endParaRPr lang="bg-BG" sz="2000" dirty="0" smtClean="0"/>
          </a:p>
          <a:p>
            <a:pPr marL="457200" indent="-457200" algn="l">
              <a:spcBef>
                <a:spcPts val="0"/>
              </a:spcBef>
              <a:buFont typeface="Arial" pitchFamily="34" charset="0"/>
              <a:buChar char="•"/>
            </a:pPr>
            <a:r>
              <a:rPr lang="bg-BG" sz="2000" dirty="0" smtClean="0"/>
              <a:t>Пластмасови чаши и </a:t>
            </a:r>
            <a:r>
              <a:rPr lang="bg-BG" sz="2000" dirty="0" err="1" smtClean="0"/>
              <a:t>тарелки</a:t>
            </a:r>
            <a:r>
              <a:rPr lang="bg-BG" sz="2000" dirty="0" smtClean="0"/>
              <a:t>, палета и каси, </a:t>
            </a:r>
            <a:r>
              <a:rPr lang="bg-BG" sz="2000" dirty="0" err="1" smtClean="0"/>
              <a:t>полиетиленови</a:t>
            </a:r>
            <a:r>
              <a:rPr lang="bg-BG" sz="2000" dirty="0" smtClean="0"/>
              <a:t> торбички.</a:t>
            </a:r>
            <a:endParaRPr lang="bg-BG" sz="2000" dirty="0"/>
          </a:p>
        </p:txBody>
      </p:sp>
      <p:pic>
        <p:nvPicPr>
          <p:cNvPr id="6" name="Picture 4" descr="zna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" y="128696"/>
            <a:ext cx="907098" cy="10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22"/>
          <p:cNvSpPr>
            <a:spLocks noChangeArrowheads="1"/>
          </p:cNvSpPr>
          <p:nvPr/>
        </p:nvSpPr>
        <p:spPr bwMode="auto">
          <a:xfrm>
            <a:off x="1043608" y="216020"/>
            <a:ext cx="4248472" cy="9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bg-BG" sz="2400" b="1" dirty="0" smtClean="0">
                <a:solidFill>
                  <a:srgbClr val="0000A4"/>
                </a:solidFill>
                <a:latin typeface="Cambria" pitchFamily="18" charset="0"/>
                <a:ea typeface="Times New Roman"/>
              </a:rPr>
              <a:t>ОБЩИНА   КЮСТЕНДИЛ</a:t>
            </a:r>
            <a:endParaRPr lang="es-ES" sz="2400" b="1" dirty="0"/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30071"/>
            <a:ext cx="3384376" cy="923317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490" y="1412776"/>
            <a:ext cx="1921686" cy="1080120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398" y="2528901"/>
            <a:ext cx="832092" cy="1152128"/>
          </a:xfrm>
          <a:prstGeom prst="rect">
            <a:avLst/>
          </a:prstGeom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137" y="3573016"/>
            <a:ext cx="880967" cy="1224136"/>
          </a:xfrm>
          <a:prstGeom prst="rect">
            <a:avLst/>
          </a:prstGeom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556077"/>
            <a:ext cx="1287016" cy="965262"/>
          </a:xfrm>
          <a:prstGeom prst="rect">
            <a:avLst/>
          </a:prstGeom>
        </p:spPr>
      </p:pic>
      <p:pic>
        <p:nvPicPr>
          <p:cNvPr id="11" name="Картина 1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294" b="89882" l="9799" r="89950"/>
                    </a14:imgEffect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493" y="3681029"/>
            <a:ext cx="1146367" cy="1224136"/>
          </a:xfrm>
          <a:prstGeom prst="rect">
            <a:avLst/>
          </a:prstGeom>
        </p:spPr>
      </p:pic>
      <p:pic>
        <p:nvPicPr>
          <p:cNvPr id="12" name="Картина 1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00" b="97875" l="27750" r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852936"/>
            <a:ext cx="1080120" cy="1080120"/>
          </a:xfrm>
          <a:prstGeom prst="rect">
            <a:avLst/>
          </a:prstGeom>
        </p:spPr>
      </p:pic>
      <p:pic>
        <p:nvPicPr>
          <p:cNvPr id="13" name="Картина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638" y="4293097"/>
            <a:ext cx="985292" cy="985292"/>
          </a:xfrm>
          <a:prstGeom prst="rect">
            <a:avLst/>
          </a:prstGeom>
        </p:spPr>
      </p:pic>
      <p:pic>
        <p:nvPicPr>
          <p:cNvPr id="14" name="Картина 13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102" b="92285" l="9961" r="899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440" y="5373216"/>
            <a:ext cx="1763688" cy="117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44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79512" y="1482353"/>
            <a:ext cx="7210122" cy="506487"/>
          </a:xfrm>
        </p:spPr>
        <p:txBody>
          <a:bodyPr/>
          <a:lstStyle/>
          <a:p>
            <a:r>
              <a:rPr lang="bg-BG" sz="2800" dirty="0" smtClean="0"/>
              <a:t>Какво се изхвърля в </a:t>
            </a:r>
            <a:r>
              <a:rPr lang="bg-BG" sz="2800" b="1" dirty="0" smtClean="0">
                <a:solidFill>
                  <a:srgbClr val="69A12B"/>
                </a:solidFill>
              </a:rPr>
              <a:t>зеления</a:t>
            </a:r>
            <a:r>
              <a:rPr lang="bg-BG" sz="2800" dirty="0" smtClean="0"/>
              <a:t> контейнер:</a:t>
            </a:r>
            <a:endParaRPr lang="bg-BG" sz="2800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323528" y="2204864"/>
            <a:ext cx="6156684" cy="3888432"/>
          </a:xfrm>
        </p:spPr>
        <p:txBody>
          <a:bodyPr/>
          <a:lstStyle/>
          <a:p>
            <a:pPr marL="457200" indent="-457200" algn="l">
              <a:spcBef>
                <a:spcPts val="0"/>
              </a:spcBef>
              <a:buFont typeface="Arial" pitchFamily="34" charset="0"/>
              <a:buChar char="•"/>
            </a:pPr>
            <a:r>
              <a:rPr lang="bg-BG" sz="2400" dirty="0" smtClean="0"/>
              <a:t>Стъклени бутилки;</a:t>
            </a:r>
          </a:p>
          <a:p>
            <a:pPr marL="457200" indent="-457200" algn="l">
              <a:spcBef>
                <a:spcPts val="0"/>
              </a:spcBef>
              <a:buFont typeface="Arial" pitchFamily="34" charset="0"/>
              <a:buChar char="•"/>
            </a:pPr>
            <a:endParaRPr lang="bg-BG" sz="2400" dirty="0"/>
          </a:p>
          <a:p>
            <a:pPr marL="457200" indent="-457200" algn="l">
              <a:spcBef>
                <a:spcPts val="0"/>
              </a:spcBef>
              <a:buFont typeface="Arial" pitchFamily="34" charset="0"/>
              <a:buChar char="•"/>
            </a:pPr>
            <a:r>
              <a:rPr lang="bg-BG" sz="2400" dirty="0" smtClean="0"/>
              <a:t>Стъклени буркани;</a:t>
            </a:r>
          </a:p>
          <a:p>
            <a:pPr marL="457200" indent="-457200" algn="l">
              <a:spcBef>
                <a:spcPts val="0"/>
              </a:spcBef>
              <a:buFont typeface="Arial" pitchFamily="34" charset="0"/>
              <a:buChar char="•"/>
            </a:pPr>
            <a:endParaRPr lang="bg-BG" sz="2400" dirty="0" smtClean="0"/>
          </a:p>
          <a:p>
            <a:pPr marL="457200" indent="-457200" algn="l">
              <a:spcBef>
                <a:spcPts val="0"/>
              </a:spcBef>
              <a:buFont typeface="Arial" pitchFamily="34" charset="0"/>
              <a:buChar char="•"/>
            </a:pPr>
            <a:r>
              <a:rPr lang="bg-BG" sz="2400" dirty="0" smtClean="0"/>
              <a:t>Стъклени бурканчета от козметични продукти.</a:t>
            </a:r>
          </a:p>
        </p:txBody>
      </p:sp>
      <p:pic>
        <p:nvPicPr>
          <p:cNvPr id="6" name="Picture 4" descr="zna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" y="128696"/>
            <a:ext cx="907098" cy="10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22"/>
          <p:cNvSpPr>
            <a:spLocks noChangeArrowheads="1"/>
          </p:cNvSpPr>
          <p:nvPr/>
        </p:nvSpPr>
        <p:spPr bwMode="auto">
          <a:xfrm>
            <a:off x="1043608" y="216020"/>
            <a:ext cx="4248472" cy="9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bg-BG" sz="2400" b="1" dirty="0" smtClean="0">
                <a:solidFill>
                  <a:srgbClr val="0000A4"/>
                </a:solidFill>
                <a:latin typeface="Cambria" pitchFamily="18" charset="0"/>
                <a:ea typeface="Times New Roman"/>
              </a:rPr>
              <a:t>ОБЩИНА   КЮСТЕНДИЛ</a:t>
            </a:r>
            <a:endParaRPr lang="es-ES" sz="2400" b="1" dirty="0"/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30071"/>
            <a:ext cx="3384376" cy="923317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988840"/>
            <a:ext cx="1296144" cy="1296144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218556"/>
            <a:ext cx="2132856" cy="2132856"/>
          </a:xfrm>
          <a:prstGeom prst="rect">
            <a:avLst/>
          </a:prstGeom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338052"/>
            <a:ext cx="1551958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2417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1800" dirty="0" smtClean="0"/>
              <a:t>6000 г. пр. н.е. </a:t>
            </a:r>
            <a:r>
              <a:rPr lang="bg-BG" sz="1800" dirty="0"/>
              <a:t>е</a:t>
            </a:r>
            <a:r>
              <a:rPr lang="bg-BG" sz="1800" dirty="0" smtClean="0"/>
              <a:t> създадена амфората. Тя е била най-разпространения съд за видо, зехтин и други течности. ..И една от първите опаковки.</a:t>
            </a:r>
            <a:endParaRPr lang="bg-BG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7128792" cy="3888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429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1800" dirty="0" smtClean="0"/>
              <a:t>Интересното е, че още тогава е имало своеобразно рециклиране. </a:t>
            </a:r>
            <a:endParaRPr lang="bg-BG" sz="1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2220119"/>
            <a:ext cx="493395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8523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000" dirty="0" smtClean="0"/>
              <a:t>Дървените бъчви с железни обръчи са изобретени от галите. Те са по-устойчиви от амфорите.</a:t>
            </a:r>
            <a:br>
              <a:rPr lang="bg-BG" sz="2000" dirty="0" smtClean="0"/>
            </a:br>
            <a:r>
              <a:rPr lang="bg-BG" sz="2000" dirty="0" smtClean="0"/>
              <a:t>И са най-често използвания начин за съхранение и транспортиране на течности през Средновековието.</a:t>
            </a:r>
            <a:endParaRPr lang="bg-BG" sz="20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2262981"/>
            <a:ext cx="56959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063144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9779</TotalTime>
  <Words>771</Words>
  <Application>Microsoft Office PowerPoint</Application>
  <PresentationFormat>On-screen Show (4:3)</PresentationFormat>
  <Paragraphs>132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Diseño predeterminado</vt:lpstr>
      <vt:lpstr>PowerPoint Presentation</vt:lpstr>
      <vt:lpstr>PowerPoint Presentation</vt:lpstr>
      <vt:lpstr>Разделно събирани опаковки</vt:lpstr>
      <vt:lpstr>Какво се изхвърля в синия контейнер:</vt:lpstr>
      <vt:lpstr>Какво се изхвърля в жълтия контейнер:</vt:lpstr>
      <vt:lpstr>Какво се изхвърля в зеления контейнер:</vt:lpstr>
      <vt:lpstr>6000 г. пр. н.е. е създадена амфората. Тя е била най-разпространения съд за видо, зехтин и други течности. ..И една от първите опаковки.</vt:lpstr>
      <vt:lpstr>Интересното е, че още тогава е имало своеобразно рециклиране. </vt:lpstr>
      <vt:lpstr>Дървените бъчви с железни обръчи са изобретени от галите. Те са по-устойчиви от амфорите. И са най-често използвания начин за съхранение и транспортиране на течности през Средновековието.</vt:lpstr>
      <vt:lpstr>Първите стъклени опаковки произхождат от Древен Египет.</vt:lpstr>
      <vt:lpstr>Производство на стъкло в миналото</vt:lpstr>
      <vt:lpstr>Днес опаковките се произвеждат в огромни заводи.  „Умните“ им етикети ни дават важна информация за качествата, състава, трайността и употребата на продукта. И начините за разделно събиране и рециклиране на опаковките....</vt:lpstr>
      <vt:lpstr>Какво означат знаците поставяни върху опаковките?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Знаци за опасност:</vt:lpstr>
      <vt:lpstr>PowerPoint Presentation</vt:lpstr>
      <vt:lpstr>PowerPoint Presentation</vt:lpstr>
      <vt:lpstr>PowerPoint Presentation</vt:lpstr>
      <vt:lpstr>НЕ ЗАБРАВЯЙТЕ!</vt:lpstr>
      <vt:lpstr>Опитай, ще видиш че изобщо не е трудно!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irina</cp:lastModifiedBy>
  <cp:revision>801</cp:revision>
  <dcterms:created xsi:type="dcterms:W3CDTF">2010-05-23T14:28:12Z</dcterms:created>
  <dcterms:modified xsi:type="dcterms:W3CDTF">2018-06-29T13:01:25Z</dcterms:modified>
</cp:coreProperties>
</file>