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9"/>
  </p:notesMasterIdLst>
  <p:sldIdLst>
    <p:sldId id="257" r:id="rId2"/>
    <p:sldId id="266" r:id="rId3"/>
    <p:sldId id="279" r:id="rId4"/>
    <p:sldId id="303" r:id="rId5"/>
    <p:sldId id="311" r:id="rId6"/>
    <p:sldId id="302" r:id="rId7"/>
    <p:sldId id="312" r:id="rId8"/>
    <p:sldId id="294" r:id="rId9"/>
    <p:sldId id="313" r:id="rId10"/>
    <p:sldId id="316" r:id="rId11"/>
    <p:sldId id="317" r:id="rId12"/>
    <p:sldId id="318" r:id="rId13"/>
    <p:sldId id="319" r:id="rId14"/>
    <p:sldId id="314" r:id="rId15"/>
    <p:sldId id="320" r:id="rId16"/>
    <p:sldId id="315" r:id="rId17"/>
    <p:sldId id="278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3F1C9-9091-4026-8C72-B6803B95DE9A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F4B1B-AE0D-4962-9715-1E39101A6ED0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1530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4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8304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740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6487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6437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594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424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2606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5834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0176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780AAC3-602A-4493-96CF-ADCACAE7A569}" type="datetimeFigureOut">
              <a:rPr lang="bg-BG" smtClean="0"/>
              <a:pPr/>
              <a:t>22.6.2021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CAE9C20C-27DF-491E-A7AB-46024E99689D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0157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3204" y="1340768"/>
            <a:ext cx="8327268" cy="55172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ru-RU" sz="19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Cambria" pitchFamily="18" charset="0"/>
              </a:rPr>
              <a:t>ПРОЕКТ </a:t>
            </a:r>
            <a:r>
              <a:rPr lang="bg-BG" sz="1900" b="1" dirty="0">
                <a:solidFill>
                  <a:schemeClr val="tx1"/>
                </a:solidFill>
                <a:latin typeface="Cambria" pitchFamily="18" charset="0"/>
              </a:rPr>
              <a:t>BG05M9OP001-6.002-0087-C01</a:t>
            </a:r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tx1"/>
                </a:solidFill>
                <a:latin typeface="Cambria" pitchFamily="18" charset="0"/>
              </a:rPr>
              <a:t>„ПАТРОНАЖНА ГРИЖА + В ОБЩИНА КЮСТЕНДИЛ“</a:t>
            </a:r>
            <a:endParaRPr lang="ru-RU" sz="1900" b="1" i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bg-BG" sz="1900" b="1" dirty="0" smtClean="0">
                <a:solidFill>
                  <a:schemeClr val="tx1"/>
                </a:solidFill>
                <a:latin typeface="Cambria" pitchFamily="18" charset="0"/>
              </a:rPr>
              <a:t>Финансиран по Оперативна програма „Развитие на човешките ресурси“ 2014-2020,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bg-BG" sz="1900" b="1" dirty="0" smtClean="0">
                <a:solidFill>
                  <a:schemeClr val="tx1"/>
                </a:solidFill>
                <a:latin typeface="Cambria" pitchFamily="18" charset="0"/>
              </a:rPr>
              <a:t>процедура чрез директно предоставяне на БФП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bg-BG" sz="1900" b="1" dirty="0">
                <a:solidFill>
                  <a:schemeClr val="tx1"/>
                </a:solidFill>
                <a:latin typeface="Cambria" pitchFamily="18" charset="0"/>
              </a:rPr>
              <a:t>BG05M9OP001-6.002 „Подкрепа за преодоляването на последиците от кризата, предизвикана от пандемията от COVID-19, и подготовка за екологично, цифрово и устойчиво възстановяване на икономиката“</a:t>
            </a:r>
          </a:p>
          <a:p>
            <a:pPr marL="0" indent="0" algn="ctr">
              <a:buNone/>
            </a:pPr>
            <a:endParaRPr lang="en-US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3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3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3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9" y="265169"/>
            <a:ext cx="1314621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98" y="199214"/>
            <a:ext cx="2083369" cy="12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277"/>
            <a:ext cx="1070027" cy="117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6403" y="1340768"/>
            <a:ext cx="8528620" cy="52565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bg-BG" sz="56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56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56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56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846"/>
            <a:ext cx="1322350" cy="10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3" y="221293"/>
            <a:ext cx="1711797" cy="11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1" y="2694442"/>
            <a:ext cx="2619699" cy="354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2" y="1484785"/>
            <a:ext cx="3090075" cy="433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07" y="2760998"/>
            <a:ext cx="2733768" cy="376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3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6403" y="1340768"/>
            <a:ext cx="8528620" cy="52565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bg-BG" sz="56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56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56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56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en-US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846"/>
            <a:ext cx="1322350" cy="10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3" y="221293"/>
            <a:ext cx="1711797" cy="11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" y="1287780"/>
            <a:ext cx="4464496" cy="294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17" y="3789040"/>
            <a:ext cx="5796135" cy="261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03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pic>
        <p:nvPicPr>
          <p:cNvPr id="5122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846"/>
            <a:ext cx="1322350" cy="10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3" y="221293"/>
            <a:ext cx="1711797" cy="11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91" y="1362491"/>
            <a:ext cx="3145492" cy="419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204864"/>
            <a:ext cx="3163358" cy="421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7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pic>
        <p:nvPicPr>
          <p:cNvPr id="5122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846"/>
            <a:ext cx="1322350" cy="10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3" y="221293"/>
            <a:ext cx="1711797" cy="11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2" y="1556792"/>
            <a:ext cx="4361375" cy="319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08" y="3382685"/>
            <a:ext cx="422117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58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22342" y="1362548"/>
            <a:ext cx="8676456" cy="530686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Дейност 2: Превенция </a:t>
            </a:r>
            <a:r>
              <a:rPr lang="ru-RU" sz="6400" b="1" dirty="0">
                <a:solidFill>
                  <a:schemeClr val="tx1"/>
                </a:solidFill>
                <a:latin typeface="Cambria" panose="02040503050406030204" pitchFamily="18" charset="0"/>
              </a:rPr>
              <a:t>на COVID-19 в социалните услуги, делегирани </a:t>
            </a:r>
            <a:r>
              <a:rPr lang="ru-RU" sz="6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от</a:t>
            </a:r>
            <a:r>
              <a:rPr lang="en-US" sz="6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държавата </a:t>
            </a:r>
            <a:r>
              <a:rPr lang="ru-RU" sz="6400" b="1" dirty="0">
                <a:solidFill>
                  <a:schemeClr val="tx1"/>
                </a:solidFill>
                <a:latin typeface="Cambria" panose="02040503050406030204" pitchFamily="18" charset="0"/>
              </a:rPr>
              <a:t>дейности в Община </a:t>
            </a:r>
            <a:r>
              <a:rPr lang="ru-RU" sz="6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Кюстендил - </a:t>
            </a:r>
            <a:r>
              <a:rPr lang="ru-RU" sz="6400" dirty="0">
                <a:solidFill>
                  <a:schemeClr val="tx1"/>
                </a:solidFill>
                <a:latin typeface="Cambria" panose="02040503050406030204" pitchFamily="18" charset="0"/>
              </a:rPr>
              <a:t>п</a:t>
            </a:r>
            <a:r>
              <a:rPr lang="bg-BG" sz="6400" dirty="0">
                <a:solidFill>
                  <a:schemeClr val="tx1"/>
                </a:solidFill>
                <a:latin typeface="Cambria" panose="02040503050406030204" pitchFamily="18" charset="0"/>
              </a:rPr>
              <a:t>ланираните мерки </a:t>
            </a:r>
            <a:r>
              <a:rPr lang="ru-RU" sz="6400" dirty="0">
                <a:solidFill>
                  <a:schemeClr val="tx1"/>
                </a:solidFill>
                <a:latin typeface="Cambria" panose="02040503050406030204" pitchFamily="18" charset="0"/>
              </a:rPr>
              <a:t>са за ограничаване разпространението на заразата в социалните услуги, чрез осигуряване на допълнителни средства за дейности, пряко свързани с опазване здравето както на ползвателите на социалните услуги делегирани от държавата дейности, така и на служителите, предоставящи тези услуги, както следва:</a:t>
            </a:r>
          </a:p>
          <a:p>
            <a:pPr marL="34290" indent="0" algn="just">
              <a:buNone/>
            </a:pPr>
            <a:r>
              <a:rPr lang="bg-BG" sz="6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1. </a:t>
            </a:r>
            <a:r>
              <a:rPr lang="bg-BG" sz="6400" dirty="0">
                <a:solidFill>
                  <a:schemeClr val="tx1"/>
                </a:solidFill>
                <a:latin typeface="Cambria" panose="02040503050406030204" pitchFamily="18" charset="0"/>
              </a:rPr>
              <a:t>Осигуряване на ЛПС;</a:t>
            </a:r>
          </a:p>
          <a:p>
            <a:pPr marL="34290" indent="0" algn="just">
              <a:lnSpc>
                <a:spcPct val="120000"/>
              </a:lnSpc>
              <a:buNone/>
            </a:pPr>
            <a:r>
              <a:rPr lang="ru-RU" sz="6400" dirty="0">
                <a:solidFill>
                  <a:schemeClr val="tx1"/>
                </a:solidFill>
                <a:latin typeface="Cambria" panose="02040503050406030204" pitchFamily="18" charset="0"/>
              </a:rPr>
              <a:t>2. Въвеждане на мерки за дезинфекция на сградния фонд на социалните услуги, </a:t>
            </a:r>
            <a:r>
              <a:rPr lang="ru-RU" sz="6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делегирани от </a:t>
            </a:r>
            <a:r>
              <a:rPr lang="bg-BG" sz="6400" dirty="0">
                <a:solidFill>
                  <a:schemeClr val="tx1"/>
                </a:solidFill>
                <a:latin typeface="Cambria" panose="02040503050406030204" pitchFamily="18" charset="0"/>
              </a:rPr>
              <a:t>държавата дейности;</a:t>
            </a:r>
          </a:p>
          <a:p>
            <a:pPr marL="34290" indent="0" algn="ctr">
              <a:lnSpc>
                <a:spcPct val="120000"/>
              </a:lnSpc>
              <a:buNone/>
            </a:pPr>
            <a:endParaRPr lang="ru-RU" sz="7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ctr">
              <a:lnSpc>
                <a:spcPct val="120000"/>
              </a:lnSpc>
              <a:buNone/>
            </a:pPr>
            <a:endParaRPr lang="ru-RU" sz="7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ctr">
              <a:lnSpc>
                <a:spcPct val="120000"/>
              </a:lnSpc>
              <a:buNone/>
            </a:pPr>
            <a:endParaRPr lang="ru-RU" sz="7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ctr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ctr">
              <a:lnSpc>
                <a:spcPct val="120000"/>
              </a:lnSpc>
              <a:buNone/>
            </a:pP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4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846"/>
            <a:ext cx="1322350" cy="10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3" y="221293"/>
            <a:ext cx="1711797" cy="11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3672408" cy="239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43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22342" y="1362548"/>
            <a:ext cx="8676456" cy="5306869"/>
          </a:xfrm>
        </p:spPr>
        <p:txBody>
          <a:bodyPr>
            <a:normAutofit fontScale="25000" lnSpcReduction="20000"/>
          </a:bodyPr>
          <a:lstStyle/>
          <a:p>
            <a:pPr marL="34290" indent="0" algn="just">
              <a:lnSpc>
                <a:spcPct val="120000"/>
              </a:lnSpc>
              <a:buNone/>
            </a:pP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. Тестване на персонала и на потребителите на социалните услуги, 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делегирани от държавата 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дейности </a:t>
            </a:r>
            <a:r>
              <a:rPr lang="bg-BG" sz="7200" dirty="0">
                <a:solidFill>
                  <a:schemeClr val="tx1"/>
                </a:solidFill>
                <a:latin typeface="Cambria" panose="02040503050406030204" pitchFamily="18" charset="0"/>
              </a:rPr>
              <a:t>за </a:t>
            </a:r>
            <a:r>
              <a:rPr lang="en-US" sz="7200" dirty="0">
                <a:solidFill>
                  <a:schemeClr val="tx1"/>
                </a:solidFill>
                <a:latin typeface="Cambria" panose="02040503050406030204" pitchFamily="18" charset="0"/>
              </a:rPr>
              <a:t>COVID-19</a:t>
            </a:r>
            <a:r>
              <a:rPr lang="bg-BG" sz="7200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en-US" sz="7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just">
              <a:lnSpc>
                <a:spcPct val="120000"/>
              </a:lnSpc>
              <a:buNone/>
            </a:pP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4. Въвеждане при необходимост на мерки за разделяне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/ изолиране 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на потребителите на услугите, в т.ч. и физическо разделяне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/ преграждане 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на помещения, допълнителни плащания на персонала за положен извънреден труд, осигуряване на компютърна техника, таблети, телефонни апарати и др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marL="34290" indent="0" algn="just">
              <a:lnSpc>
                <a:spcPct val="120000"/>
              </a:lnSpc>
              <a:buNone/>
            </a:pPr>
            <a:endParaRPr lang="ru-RU" sz="7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just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just">
              <a:lnSpc>
                <a:spcPct val="120000"/>
              </a:lnSpc>
              <a:buNone/>
            </a:pPr>
            <a:endParaRPr lang="ru-RU" sz="7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just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just">
              <a:lnSpc>
                <a:spcPct val="120000"/>
              </a:lnSpc>
              <a:buNone/>
            </a:pPr>
            <a:endParaRPr lang="ru-RU" sz="7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just">
              <a:lnSpc>
                <a:spcPct val="120000"/>
              </a:lnSpc>
              <a:buNone/>
            </a:pPr>
            <a:endParaRPr lang="ru-RU" sz="7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just">
              <a:lnSpc>
                <a:spcPct val="120000"/>
              </a:lnSpc>
              <a:buNone/>
            </a:pP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0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4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846"/>
            <a:ext cx="1322350" cy="10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3" y="221293"/>
            <a:ext cx="1711797" cy="11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1008"/>
            <a:ext cx="4464496" cy="297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22342" y="1362547"/>
            <a:ext cx="8676456" cy="549545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Cambria" panose="02040503050406030204" pitchFamily="18" charset="0"/>
              </a:rPr>
              <a:t>Община Кюстендил е заложила средства за СМР в размер на 49 000 лв. за приспособяване на помещения и отделен вход за разделяне на потока хора на СУ "Асистентска подкрепа“</a:t>
            </a:r>
            <a:r>
              <a:rPr lang="bg-BG" sz="2100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en-US" sz="2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chemeClr val="tx1"/>
                </a:solidFill>
                <a:latin typeface="Cambria" panose="02040503050406030204" pitchFamily="18" charset="0"/>
              </a:rPr>
              <a:t>Услугата се помещава в кабинети до Център за интегрирани услуги и е необходимо предприемане на мерки за превенция на потребителите и служителите на новата услуга</a:t>
            </a:r>
            <a:r>
              <a:rPr lang="ru-RU" sz="2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n-US" sz="2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just">
              <a:lnSpc>
                <a:spcPct val="100000"/>
              </a:lnSpc>
              <a:buNone/>
            </a:pPr>
            <a:r>
              <a:rPr lang="ru-RU" sz="2100" dirty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21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bg-BG" sz="2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www.eufunds.bg</a:t>
            </a:r>
            <a:endParaRPr lang="bg-BG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846"/>
            <a:ext cx="1322350" cy="10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3" y="221293"/>
            <a:ext cx="1711797" cy="11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90" y="2852936"/>
            <a:ext cx="2738797" cy="365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94" y="2909167"/>
            <a:ext cx="2740712" cy="365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5" y="2937292"/>
            <a:ext cx="2765482" cy="368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17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46856" y="1700808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900" dirty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bg-BG" sz="2400" b="1" dirty="0" smtClean="0">
                <a:solidFill>
                  <a:schemeClr val="tx1"/>
                </a:solidFill>
                <a:latin typeface="Cambria" pitchFamily="18" charset="0"/>
              </a:rPr>
              <a:t>БЛАГОДАРЯ ЗА ВНИМАНИЕТО!</a:t>
            </a: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1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7170" name="Picture 2" descr="C:\Users\rhristova\Desktop\news-logo-300x200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4851"/>
            <a:ext cx="2016224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4" y="328677"/>
            <a:ext cx="1584176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556792"/>
            <a:ext cx="8373616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bg-BG" sz="2150" b="1" dirty="0" smtClean="0">
                <a:solidFill>
                  <a:schemeClr val="tx1"/>
                </a:solidFill>
                <a:latin typeface="Cambria" pitchFamily="18" charset="0"/>
              </a:rPr>
              <a:t>Обща стойност на проекта: </a:t>
            </a:r>
            <a:r>
              <a:rPr lang="bg-BG" sz="2150" dirty="0" smtClean="0">
                <a:solidFill>
                  <a:schemeClr val="tx1"/>
                </a:solidFill>
                <a:latin typeface="Cambria" pitchFamily="18" charset="0"/>
              </a:rPr>
              <a:t>926 134</a:t>
            </a:r>
            <a:r>
              <a:rPr lang="ru-RU" sz="2150" dirty="0" smtClean="0">
                <a:solidFill>
                  <a:schemeClr val="tx1"/>
                </a:solidFill>
                <a:latin typeface="Cambria" pitchFamily="18" charset="0"/>
              </a:rPr>
              <a:t>, 27 </a:t>
            </a:r>
            <a:r>
              <a:rPr lang="ru-RU" sz="2150" dirty="0" err="1" smtClean="0">
                <a:solidFill>
                  <a:schemeClr val="tx1"/>
                </a:solidFill>
                <a:latin typeface="Cambria" pitchFamily="18" charset="0"/>
              </a:rPr>
              <a:t>лв</a:t>
            </a:r>
            <a:r>
              <a:rPr lang="ru-RU" sz="2150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bg-BG" sz="215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15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150" b="1" dirty="0" smtClean="0">
                <a:solidFill>
                  <a:schemeClr val="tx1"/>
                </a:solidFill>
                <a:latin typeface="Cambria" pitchFamily="18" charset="0"/>
              </a:rPr>
              <a:t>Продължителност </a:t>
            </a:r>
            <a:r>
              <a:rPr lang="ru-RU" sz="2150" b="1" dirty="0">
                <a:solidFill>
                  <a:schemeClr val="tx1"/>
                </a:solidFill>
                <a:latin typeface="Cambria" pitchFamily="18" charset="0"/>
              </a:rPr>
              <a:t>на проекта: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bg-BG" sz="2150" b="1" dirty="0" smtClean="0">
                <a:solidFill>
                  <a:schemeClr val="tx1"/>
                </a:solidFill>
                <a:latin typeface="Cambria" pitchFamily="18" charset="0"/>
              </a:rPr>
              <a:t>12.04.2021 </a:t>
            </a:r>
            <a:r>
              <a:rPr lang="bg-BG" sz="2150" b="1" dirty="0">
                <a:solidFill>
                  <a:schemeClr val="tx1"/>
                </a:solidFill>
                <a:latin typeface="Cambria" pitchFamily="18" charset="0"/>
              </a:rPr>
              <a:t>г. - </a:t>
            </a:r>
            <a:r>
              <a:rPr lang="bg-BG" sz="2150" b="1" dirty="0" smtClean="0">
                <a:solidFill>
                  <a:schemeClr val="tx1"/>
                </a:solidFill>
                <a:latin typeface="Cambria" pitchFamily="18" charset="0"/>
              </a:rPr>
              <a:t>12.04.2022 </a:t>
            </a:r>
            <a:r>
              <a:rPr lang="bg-BG" sz="2150" b="1" dirty="0">
                <a:solidFill>
                  <a:schemeClr val="tx1"/>
                </a:solidFill>
                <a:latin typeface="Cambria" pitchFamily="18" charset="0"/>
              </a:rPr>
              <a:t>г. </a:t>
            </a:r>
            <a:r>
              <a:rPr lang="en-US" sz="2150" b="1" dirty="0" smtClean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bg-BG" sz="2150" b="1" dirty="0" smtClean="0">
                <a:solidFill>
                  <a:schemeClr val="tx1"/>
                </a:solidFill>
                <a:latin typeface="Cambria" pitchFamily="18" charset="0"/>
              </a:rPr>
              <a:t>12 </a:t>
            </a:r>
            <a:r>
              <a:rPr lang="bg-BG" sz="2150" b="1" dirty="0">
                <a:solidFill>
                  <a:schemeClr val="tx1"/>
                </a:solidFill>
                <a:latin typeface="Cambria" pitchFamily="18" charset="0"/>
              </a:rPr>
              <a:t>месеца</a:t>
            </a:r>
            <a:r>
              <a:rPr lang="en-US" sz="2150" b="1" dirty="0">
                <a:solidFill>
                  <a:schemeClr val="tx1"/>
                </a:solidFill>
                <a:latin typeface="Cambria" pitchFamily="18" charset="0"/>
              </a:rPr>
              <a:t>)</a:t>
            </a:r>
            <a:r>
              <a:rPr lang="bg-BG" sz="215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150" b="1" dirty="0">
                <a:solidFill>
                  <a:schemeClr val="tx1"/>
                </a:solidFill>
                <a:latin typeface="Cambria" pitchFamily="18" charset="0"/>
              </a:rPr>
              <a:t>	</a:t>
            </a:r>
            <a:endParaRPr lang="bg-BG" sz="215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150" b="1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33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bg-BG" sz="33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1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11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70724"/>
            <a:ext cx="1472789" cy="130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39" y="251284"/>
            <a:ext cx="2137420" cy="142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1196752"/>
            <a:ext cx="7992888" cy="7272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bg-BG" sz="16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bg-BG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Основна цел</a:t>
            </a:r>
            <a:r>
              <a:rPr lang="bg-BG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bg-BG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 проекта</a:t>
            </a:r>
            <a:r>
              <a:rPr lang="en-US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bg-BG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да се осигури подкрепа чрез предоставяне на патронажни грижи за възрастни хора и лица с увреждания чрез услуги в домашна среда, както и подкрепа за адаптиране на социалните услуги, делегирани от държавата дейности във връзка с разпространението на COVID-19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Проектът предвижда реализиране на дейности по двете основни направления на процедурата за предоставяне на патронажни грижи за възрастни хора и лица с увреждания чрез услуги в домашна среда, чрез специалистите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</a:t>
            </a:r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"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Център за патронажна грижа"/ЦПГ/, както и превенция на COVID-19 в социалните услуги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делегирани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от държавата дейности.</a:t>
            </a:r>
            <a:endParaRPr lang="bg-BG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bg-BG" sz="1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11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bg-BG" sz="11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bg-BG" sz="11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www.eufunds.bg</a:t>
            </a:r>
            <a:endParaRPr lang="bg-BG" sz="1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6" y="335310"/>
            <a:ext cx="150147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78" y="291108"/>
            <a:ext cx="2156374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7272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bg-BG" sz="16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bg-BG" sz="18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just">
              <a:lnSpc>
                <a:spcPct val="100000"/>
              </a:lnSpc>
              <a:buNone/>
            </a:pPr>
            <a:r>
              <a:rPr lang="bg-BG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Специфични цели</a:t>
            </a:r>
            <a:r>
              <a:rPr lang="bg-BG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 на </a:t>
            </a:r>
            <a:r>
              <a:rPr lang="bg-BG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проекта: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Ще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се надгради предоставянето на интегрирани здравно-социални услуги от медицински специалисти,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кинезитерапевт/ рехабилитатор,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психолог и социални медиатори на ЦПГ към Комплекс за социални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услуги-Кюстендил;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Специалистите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ще предоставят почасови мобилни комплексни услуги за нуждаещите се лица с увреждания и възрастни хора в техните домове на територията на община Кюстендил, включваща града и 71 населени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места;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Предвидените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дейности в проекта ще защитат обществения интерес и ще отговарят на нуждите на населението, в голямата си част застаряващо и самотно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живеещо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в отдалечени и планински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райони;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ru-RU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ctr">
              <a:lnSpc>
                <a:spcPct val="100000"/>
              </a:lnSpc>
              <a:buNone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ctr">
              <a:lnSpc>
                <a:spcPct val="100000"/>
              </a:lnSpc>
              <a:buNone/>
            </a:pP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www.eufunds.bg</a:t>
            </a:r>
            <a:endParaRPr lang="bg-BG" sz="1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6" y="335310"/>
            <a:ext cx="150147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78" y="291108"/>
            <a:ext cx="2156374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7272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bg-BG" sz="16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bg-BG" sz="18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В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изпълнение на проекта ще се реализират мерки за превенция и ограничаване на разпространението на инфекцията от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COVID-19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  <a:endParaRPr lang="ru-RU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Допълнителната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финансова подкрепа във връзка с мерките по превенция от заразяване с COVID-19 и предоставяне на патронажна услуга ще осигури продължаваща подкрепа и в извънредната обстановка в отговор на актуалните нужди, свързани с превенция и ограничаване на коронавируса и потребностите на уязвимите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групи;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Предвидените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дейности ще допринесат за опазване здравето както на ползвателите на социалните услуги делегирани от държавата дейности, така и на служителите, които предоставят тези услуги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ru-RU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4290" indent="0" algn="ctr">
              <a:lnSpc>
                <a:spcPct val="100000"/>
              </a:lnSpc>
              <a:buNone/>
            </a:pP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www.eufunds.bg</a:t>
            </a:r>
            <a:endParaRPr lang="bg-BG" sz="1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6" y="335310"/>
            <a:ext cx="150147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78" y="291108"/>
            <a:ext cx="2156374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29876" y="1196752"/>
            <a:ext cx="8352928" cy="7272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bg-BG" sz="16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bg-BG" sz="18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bg-BG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Целевата група</a:t>
            </a:r>
            <a:r>
              <a:rPr lang="bg-BG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 която ще бъде пряко положително повлияна от </a:t>
            </a:r>
            <a:r>
              <a:rPr lang="bg-BG" sz="1800" dirty="0">
                <a:solidFill>
                  <a:schemeClr val="tx1"/>
                </a:solidFill>
                <a:latin typeface="Cambria" panose="02040503050406030204" pitchFamily="18" charset="0"/>
              </a:rPr>
              <a:t>реализацията на дейностите </a:t>
            </a:r>
            <a:r>
              <a:rPr lang="bg-BG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предвидени в настоящия проект е: 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bg-BG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Служители в структури на публичната администрация на национално и местно ниво, вкл. предоставящи социални и здравни услуги; </a:t>
            </a:r>
            <a:endParaRPr lang="ru-RU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Служители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на доставчици на социални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услуги;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Потребители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на социални услуги, делегирани от държавата дейности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/СУДДД/;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Хора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с увреждания, възрастни хора в невъзможност от самообслужване, лица над 54 г., други уязвими групи, вкл. лица поставени под карантина във връзка с COVID-19, лица от рисковите групи за заразяване с COVID-19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bg-BG" sz="1800" dirty="0">
                <a:solidFill>
                  <a:schemeClr val="tx1"/>
                </a:solidFill>
                <a:latin typeface="Cambria" panose="02040503050406030204" pitchFamily="18" charset="0"/>
              </a:rPr>
              <a:t> </a:t>
            </a:r>
          </a:p>
          <a:p>
            <a:pPr mar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11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www.eufunds.bg</a:t>
            </a:r>
            <a:endParaRPr lang="bg-BG" sz="1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310"/>
            <a:ext cx="1368152" cy="11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1108"/>
            <a:ext cx="1968810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29876" y="1196752"/>
            <a:ext cx="8352928" cy="72728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bg-BG" sz="16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bg-BG" sz="18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bg-BG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Индикатор по проекта</a:t>
            </a:r>
            <a:r>
              <a:rPr lang="ru-RU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186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лица, които ще получават патронажна 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грижа;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606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ползватели на социални услуги делегирани от държавата дейности</a:t>
            </a: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249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лица включени в проекта - 221 заети лица в социалните услуги, делегирани от държавата дейности и 28 бр. планирани, допълнително наети лица за осъществяване на дезинфекция на сградния фонд на СУ и друга подкрепа с цел превенция.</a:t>
            </a:r>
          </a:p>
          <a:p>
            <a:pPr marL="0" indent="0">
              <a:buNone/>
            </a:pPr>
            <a:r>
              <a:rPr lang="bg-BG" sz="1800" dirty="0">
                <a:solidFill>
                  <a:schemeClr val="tx1"/>
                </a:solidFill>
                <a:latin typeface="Cambria" panose="02040503050406030204" pitchFamily="18" charset="0"/>
              </a:rPr>
              <a:t> </a:t>
            </a:r>
          </a:p>
          <a:p>
            <a:pPr mar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www.eufunds.bg</a:t>
            </a:r>
            <a:endParaRPr lang="bg-BG" sz="11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lvl="0" indent="0" algn="ctr">
              <a:lnSpc>
                <a:spcPct val="120000"/>
              </a:lnSpc>
              <a:buNone/>
            </a:pPr>
            <a:endParaRPr lang="ru-RU" sz="16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endParaRPr lang="bg-BG" sz="16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16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310"/>
            <a:ext cx="1368152" cy="11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1108"/>
            <a:ext cx="1968810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955264"/>
            <a:ext cx="8528620" cy="643417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1900" dirty="0">
              <a:latin typeface="Cambria" pitchFamily="18" charset="0"/>
            </a:endParaRPr>
          </a:p>
          <a:p>
            <a:pPr marL="0" indent="0" fontAlgn="base">
              <a:buNone/>
            </a:pPr>
            <a:endParaRPr lang="bg-BG" sz="44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8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bg-BG" sz="8000" b="1" dirty="0">
                <a:solidFill>
                  <a:schemeClr val="tx1"/>
                </a:solidFill>
                <a:latin typeface="Cambria" panose="02040503050406030204" pitchFamily="18" charset="0"/>
              </a:rPr>
              <a:t>Основни дейности:</a:t>
            </a:r>
          </a:p>
          <a:p>
            <a:pPr marL="34290" indent="0" algn="just">
              <a:lnSpc>
                <a:spcPct val="120000"/>
              </a:lnSpc>
              <a:buNone/>
            </a:pPr>
            <a:r>
              <a:rPr lang="bg-BG" sz="7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Дейност 1: </a:t>
            </a:r>
            <a:r>
              <a:rPr lang="ru-RU" sz="7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Предоставяне </a:t>
            </a:r>
            <a:r>
              <a:rPr lang="ru-RU" sz="7200" b="1" dirty="0">
                <a:solidFill>
                  <a:schemeClr val="tx1"/>
                </a:solidFill>
                <a:latin typeface="Cambria" panose="02040503050406030204" pitchFamily="18" charset="0"/>
              </a:rPr>
              <a:t>на интегрирани услуги от "Център за патронажна грижа" /</a:t>
            </a:r>
            <a:r>
              <a:rPr lang="ru-RU" sz="7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ЦПГ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/ Ще се надгради 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и продължи дейността на създадения в рамките на процедура BG05М90Р001-2.040„Патронажна грижа за възрастни хора и лица с увреждания – компонент 2” Ц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ентър 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за предоставяне на комплексни услуги в зависимост от потребностите на „отделния </a:t>
            </a:r>
            <a:r>
              <a:rPr lang="ru-RU" sz="7200" dirty="0" err="1">
                <a:solidFill>
                  <a:schemeClr val="tx1"/>
                </a:solidFill>
                <a:latin typeface="Cambria" panose="02040503050406030204" pitchFamily="18" charset="0"/>
              </a:rPr>
              <a:t>човек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”.</a:t>
            </a:r>
            <a:endParaRPr lang="ru-RU" sz="7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 В услугата 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ЦПГ бяха назначени, следните 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служители: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Медицински специалист </a:t>
            </a:r>
            <a:r>
              <a:rPr lang="bg-BG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 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7 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щ. бр.; </a:t>
            </a:r>
            <a:endParaRPr lang="ru-RU" sz="72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Социален 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медиатор 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 6 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щ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 бр.;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Психолог –1 щ. бр.;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Кинезитерапевт/</a:t>
            </a:r>
            <a:r>
              <a:rPr lang="en-US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рехабилитатор–1 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щ. </a:t>
            </a: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бр.;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Ръководител - 1 </a:t>
            </a:r>
            <a:r>
              <a:rPr lang="ru-RU" sz="7200" dirty="0">
                <a:solidFill>
                  <a:schemeClr val="tx1"/>
                </a:solidFill>
                <a:latin typeface="Cambria" panose="02040503050406030204" pitchFamily="18" charset="0"/>
              </a:rPr>
              <a:t>щ.бр. </a:t>
            </a:r>
            <a:endParaRPr lang="bg-BG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2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846"/>
            <a:ext cx="1512168" cy="123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9570"/>
            <a:ext cx="2122044" cy="141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>		</a:t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6403" y="1340768"/>
            <a:ext cx="8528620" cy="525658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ЦПГ се </a:t>
            </a:r>
            <a:r>
              <a:rPr lang="ru-RU" sz="6400" b="1" dirty="0">
                <a:solidFill>
                  <a:schemeClr val="tx1"/>
                </a:solidFill>
                <a:latin typeface="Cambria" panose="02040503050406030204" pitchFamily="18" charset="0"/>
              </a:rPr>
              <a:t>предоставят следните услуги</a:t>
            </a:r>
            <a:r>
              <a:rPr lang="ru-RU" sz="6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br>
              <a:rPr lang="ru-RU" sz="64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6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ru-RU" sz="6400" dirty="0">
                <a:solidFill>
                  <a:schemeClr val="tx1"/>
                </a:solidFill>
                <a:latin typeface="Cambria" panose="02040503050406030204" pitchFamily="18" charset="0"/>
              </a:rPr>
              <a:t>. Предоставяне на почасови мобилни интегрирани здравно-социални услуги </a:t>
            </a:r>
            <a:r>
              <a:rPr lang="ru-RU" sz="6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 нуждаещи </a:t>
            </a:r>
            <a:r>
              <a:rPr lang="ru-RU" sz="6400" dirty="0">
                <a:solidFill>
                  <a:schemeClr val="tx1"/>
                </a:solidFill>
                <a:latin typeface="Cambria" panose="02040503050406030204" pitchFamily="18" charset="0"/>
              </a:rPr>
              <a:t>се лица с увреждания и възрастни хора във всички населени места на територията на община Кюстендил. </a:t>
            </a:r>
            <a:endParaRPr lang="ru-RU" sz="6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ru-RU" sz="6400" dirty="0">
                <a:solidFill>
                  <a:schemeClr val="tx1"/>
                </a:solidFill>
                <a:latin typeface="Cambria" panose="02040503050406030204" pitchFamily="18" charset="0"/>
              </a:rPr>
              <a:t>. Предоставяне на психологическа подкрепа и консултиране. </a:t>
            </a:r>
            <a:endParaRPr lang="ru-RU" sz="6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r>
            <a:r>
              <a:rPr lang="ru-RU" sz="6400" dirty="0">
                <a:solidFill>
                  <a:schemeClr val="tx1"/>
                </a:solidFill>
                <a:latin typeface="Cambria" panose="02040503050406030204" pitchFamily="18" charset="0"/>
              </a:rPr>
              <a:t>. Доставка на храна, хранителни продукти и продукти от първа необходимост</a:t>
            </a:r>
            <a:r>
              <a:rPr lang="ru-RU" sz="6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вкл</a:t>
            </a:r>
            <a:r>
              <a:rPr lang="ru-RU" sz="6400" dirty="0">
                <a:solidFill>
                  <a:schemeClr val="tx1"/>
                </a:solidFill>
                <a:latin typeface="Cambria" panose="02040503050406030204" pitchFamily="18" charset="0"/>
              </a:rPr>
              <a:t>. лекарства (закупени със средства на потребителите или с други средства, различни от тези по настоящата операция), заплащане на битови сметки, заявяване и получаване на неотложни административни и битови услуги (със средства на потребителите или с други средства, различни от тези по настоящата операция). </a:t>
            </a:r>
            <a:endParaRPr lang="ru-RU" sz="6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r>
            <a:r>
              <a:rPr lang="ru-RU" sz="6400" dirty="0">
                <a:solidFill>
                  <a:schemeClr val="tx1"/>
                </a:solidFill>
                <a:latin typeface="Cambria" panose="02040503050406030204" pitchFamily="18" charset="0"/>
              </a:rPr>
              <a:t>. Транспорт на персонала, предоставящ патронажна грижа, от/до домовете на лицата. Дейността ще осигури подходящи социални и здравни услуги за населението за неговата подкрепа и защита в ситуация на </a:t>
            </a:r>
            <a:r>
              <a:rPr lang="ru-RU" sz="6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кризи.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56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Дейностите </a:t>
            </a:r>
            <a:r>
              <a:rPr lang="ru-RU" sz="5600" b="1" i="1" dirty="0">
                <a:solidFill>
                  <a:schemeClr val="tx1"/>
                </a:solidFill>
                <a:latin typeface="Cambria" panose="02040503050406030204" pitchFamily="18" charset="0"/>
              </a:rPr>
              <a:t>са насочени изцяло към </a:t>
            </a:r>
            <a:r>
              <a:rPr lang="ru-RU" sz="56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възрастни </a:t>
            </a:r>
            <a:r>
              <a:rPr lang="ru-RU" sz="5600" b="1" i="1" dirty="0">
                <a:solidFill>
                  <a:schemeClr val="tx1"/>
                </a:solidFill>
                <a:latin typeface="Cambria" panose="02040503050406030204" pitchFamily="18" charset="0"/>
              </a:rPr>
              <a:t>хора с ограничения или в невъзможност за самообслужване, както и към хора с увреждания и техните семейства, хора, поставени под карантина, за които има необходимост от почасови услуги като по този начин се защитава обществения интерес и се отговаря на нуждите на населението. </a:t>
            </a:r>
            <a:br>
              <a:rPr lang="ru-RU" sz="5600" b="1" i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bg-BG" sz="56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5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bg-BG" sz="56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56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56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56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1"/>
                </a:solidFill>
                <a:latin typeface="Cambria" pitchFamily="18" charset="0"/>
              </a:rPr>
              <a:t>www.eufunds.bg</a:t>
            </a:r>
            <a:endParaRPr lang="bg-BG" sz="44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rhristova\Desktop\project_under_opdhm_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846"/>
            <a:ext cx="1322350" cy="10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hristova\Desktop\news-logo-300x200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83" y="221293"/>
            <a:ext cx="1711797" cy="11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а">
  <a:themeElements>
    <a:clrScheme name="База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База</Template>
  <TotalTime>7679</TotalTime>
  <Words>692</Words>
  <Application>Microsoft Office PowerPoint</Application>
  <PresentationFormat>Презентация на цял екран (4:3)</PresentationFormat>
  <Paragraphs>265</Paragraphs>
  <Slides>17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Corbel</vt:lpstr>
      <vt:lpstr>Wingdings</vt:lpstr>
      <vt:lpstr>База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  <vt:lpstr> 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 </dc:title>
  <dc:creator>Mila Ivanova</dc:creator>
  <cp:lastModifiedBy>Рената Христова</cp:lastModifiedBy>
  <cp:revision>205</cp:revision>
  <dcterms:created xsi:type="dcterms:W3CDTF">2017-05-12T05:12:02Z</dcterms:created>
  <dcterms:modified xsi:type="dcterms:W3CDTF">2021-06-22T07:36:29Z</dcterms:modified>
</cp:coreProperties>
</file>