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66" r:id="rId3"/>
    <p:sldId id="267" r:id="rId4"/>
    <p:sldId id="269" r:id="rId5"/>
    <p:sldId id="268" r:id="rId6"/>
    <p:sldId id="271" r:id="rId7"/>
    <p:sldId id="273" r:id="rId8"/>
    <p:sldId id="272" r:id="rId9"/>
    <p:sldId id="270" r:id="rId10"/>
    <p:sldId id="277" r:id="rId11"/>
    <p:sldId id="274" r:id="rId12"/>
    <p:sldId id="278" r:id="rId13"/>
    <p:sldId id="275" r:id="rId14"/>
    <p:sldId id="279" r:id="rId15"/>
    <p:sldId id="276" r:id="rId16"/>
    <p:sldId id="264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6B3D-D93C-44CA-BDD8-69BD964E572B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FE3F-6C6A-44DC-8DA5-6A456E46307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FE3F-6C6A-44DC-8DA5-6A456E46307F}" type="slidenum">
              <a:rPr lang="bg-BG" smtClean="0"/>
              <a:pPr/>
              <a:t>16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EF4AAF-22A3-4A2B-BC32-CB00200DE0CD}" type="datetimeFigureOut">
              <a:rPr lang="bg-BG" smtClean="0"/>
              <a:pPr/>
              <a:t>19.2.2018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0EDF8B-6439-4A9A-A736-1D62232B4D8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43244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            </a:t>
            </a:r>
            <a:r>
              <a:rPr lang="bg-BG" sz="2000" dirty="0" smtClean="0"/>
              <a:t>Проект «Подобряване на социалната инфраструктура в Община Кюстендил–гарант за устойчив модел за </a:t>
            </a:r>
            <a:r>
              <a:rPr lang="bg-BG" sz="2000" dirty="0" err="1" smtClean="0"/>
              <a:t>деинституционализация</a:t>
            </a:r>
            <a:r>
              <a:rPr lang="bg-BG" sz="2000" dirty="0" smtClean="0"/>
              <a:t>» </a:t>
            </a:r>
            <a:br>
              <a:rPr lang="bg-BG" sz="2000" dirty="0" smtClean="0"/>
            </a:br>
            <a:r>
              <a:rPr lang="bg-BG" sz="2000" dirty="0" smtClean="0"/>
              <a:t>Договор № BG16RFOP001-5.001-0042-C01 </a:t>
            </a:r>
            <a:br>
              <a:rPr lang="bg-BG" sz="2000" dirty="0" smtClean="0"/>
            </a:br>
            <a:r>
              <a:rPr lang="bg-BG" sz="2000" dirty="0" smtClean="0"/>
              <a:t>по процедура „Подкрепа за </a:t>
            </a:r>
            <a:r>
              <a:rPr lang="bg-BG" sz="2000" dirty="0" err="1" smtClean="0"/>
              <a:t>деинституционализация</a:t>
            </a:r>
            <a:r>
              <a:rPr lang="bg-BG" sz="2000" dirty="0" smtClean="0"/>
              <a:t> на грижите за деца” </a:t>
            </a:r>
            <a:br>
              <a:rPr lang="bg-BG" sz="2000" dirty="0" smtClean="0"/>
            </a:br>
            <a:r>
              <a:rPr lang="bg-BG" sz="2000" dirty="0" smtClean="0"/>
              <a:t>на Оперативна програма „Региони в растеж” 2014-2020</a:t>
            </a:r>
            <a:endParaRPr lang="bg-BG" sz="2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7016824" cy="1800200"/>
          </a:xfrm>
        </p:spPr>
        <p:txBody>
          <a:bodyPr>
            <a:normAutofit fontScale="25000" lnSpcReduction="20000"/>
          </a:bodyPr>
          <a:lstStyle/>
          <a:p>
            <a:endParaRPr lang="bg-BG" dirty="0" smtClean="0"/>
          </a:p>
          <a:p>
            <a:endParaRPr lang="bg-BG" dirty="0"/>
          </a:p>
          <a:p>
            <a:r>
              <a:rPr lang="bg-BG" b="1" dirty="0" smtClean="0"/>
              <a:t>    </a:t>
            </a:r>
          </a:p>
          <a:p>
            <a:endParaRPr lang="bg-BG" b="1" dirty="0" smtClean="0"/>
          </a:p>
          <a:p>
            <a:r>
              <a:rPr lang="bg-BG" sz="5600" dirty="0" smtClean="0"/>
              <a:t>                                         О Б Щ И Н А   К Ю С Т Е Н Д И Л</a:t>
            </a:r>
          </a:p>
          <a:p>
            <a:r>
              <a:rPr lang="bg-BG" sz="5600" dirty="0" smtClean="0"/>
              <a:t>                 Продължителност на проекта:  от 09.01.2018 г</a:t>
            </a:r>
            <a:r>
              <a:rPr lang="bg-BG" sz="5600" i="1" dirty="0" smtClean="0"/>
              <a:t>.</a:t>
            </a:r>
            <a:r>
              <a:rPr lang="bg-BG" sz="5600" dirty="0" smtClean="0"/>
              <a:t> до 09.01.2020 г.                                            </a:t>
            </a:r>
          </a:p>
          <a:p>
            <a:r>
              <a:rPr lang="bg-BG" sz="5600" dirty="0" smtClean="0"/>
              <a:t>                                      Обща стойност на проекта:</a:t>
            </a:r>
            <a:r>
              <a:rPr lang="en-US" sz="5600" dirty="0" smtClean="0"/>
              <a:t> </a:t>
            </a:r>
            <a:r>
              <a:rPr lang="bg-BG" sz="5600" dirty="0" smtClean="0"/>
              <a:t>515 000.00 лева</a:t>
            </a:r>
          </a:p>
          <a:p>
            <a:r>
              <a:rPr lang="bg-BG" sz="4300" dirty="0" smtClean="0">
                <a:solidFill>
                  <a:schemeClr val="tx1"/>
                </a:solidFill>
              </a:rPr>
              <a:t>                                                 </a:t>
            </a:r>
          </a:p>
          <a:p>
            <a:r>
              <a:rPr lang="bg-BG" sz="4300" dirty="0" smtClean="0">
                <a:solidFill>
                  <a:schemeClr val="tx1"/>
                </a:solidFill>
              </a:rPr>
              <a:t>                                              </a:t>
            </a:r>
          </a:p>
          <a:p>
            <a:endParaRPr lang="bg-BG" sz="2900" dirty="0" smtClean="0">
              <a:solidFill>
                <a:schemeClr val="tx1"/>
              </a:solidFill>
            </a:endParaRPr>
          </a:p>
          <a:p>
            <a:endParaRPr lang="bg-BG" sz="2900" dirty="0" smtClean="0">
              <a:solidFill>
                <a:schemeClr val="tx1"/>
              </a:solidFill>
            </a:endParaRPr>
          </a:p>
          <a:p>
            <a:pPr algn="ctr"/>
            <a:endParaRPr lang="bg-BG" sz="2900" dirty="0" smtClean="0">
              <a:solidFill>
                <a:schemeClr val="tx1"/>
              </a:solidFill>
            </a:endParaRPr>
          </a:p>
          <a:p>
            <a:pPr algn="ctr"/>
            <a:r>
              <a:rPr lang="en-US" sz="5600" dirty="0" smtClean="0">
                <a:solidFill>
                  <a:schemeClr val="tx1"/>
                </a:solidFill>
              </a:rPr>
              <a:t>www.eufunds.bg</a:t>
            </a:r>
            <a:endParaRPr lang="bg-BG" sz="5600" dirty="0" smtClean="0">
              <a:solidFill>
                <a:schemeClr val="tx1"/>
              </a:solidFill>
            </a:endParaRPr>
          </a:p>
          <a:p>
            <a:endParaRPr lang="bg-BG" sz="2300" dirty="0" smtClean="0"/>
          </a:p>
          <a:p>
            <a:endParaRPr lang="bg-BG" sz="3200" dirty="0" smtClean="0"/>
          </a:p>
          <a:p>
            <a:r>
              <a:rPr lang="bg-BG" dirty="0" smtClean="0"/>
              <a:t>                    </a:t>
            </a:r>
            <a:endParaRPr lang="bg-BG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656184"/>
          </a:xfrm>
        </p:spPr>
        <p:txBody>
          <a:bodyPr>
            <a:normAutofit/>
          </a:bodyPr>
          <a:lstStyle/>
          <a:p>
            <a:pPr algn="ctr"/>
            <a:r>
              <a:rPr lang="bg-BG" sz="2000" b="1" u="sng" dirty="0" smtClean="0"/>
              <a:t>Дневен център за деца и младежи с увреждания – капацитет 30 бр. и 60 бр. почасови дейности за ЦСРИ</a:t>
            </a:r>
            <a:endParaRPr lang="bg-BG" sz="2000" b="1" u="sn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643192" cy="43924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sz="1900" b="1" dirty="0" smtClean="0"/>
              <a:t>          Дневен център е </a:t>
            </a:r>
            <a:r>
              <a:rPr lang="x-none" sz="1900" b="1" smtClean="0"/>
              <a:t>форм</a:t>
            </a:r>
            <a:r>
              <a:rPr lang="bg-BG" sz="1900" b="1" dirty="0" smtClean="0"/>
              <a:t>а</a:t>
            </a:r>
            <a:r>
              <a:rPr lang="x-none" sz="1900" b="1" smtClean="0"/>
              <a:t> </a:t>
            </a:r>
            <a:r>
              <a:rPr lang="x-none" sz="1900" b="1" smtClean="0"/>
              <a:t>за подкрепа </a:t>
            </a:r>
            <a:r>
              <a:rPr lang="x-none" sz="1900" b="1" smtClean="0"/>
              <a:t>на </a:t>
            </a:r>
            <a:r>
              <a:rPr lang="x-none" sz="1900" b="1" smtClean="0"/>
              <a:t>деца </a:t>
            </a:r>
            <a:r>
              <a:rPr lang="bg-BG" sz="1900" b="1" dirty="0" smtClean="0"/>
              <a:t>и </a:t>
            </a:r>
            <a:r>
              <a:rPr lang="x-none" sz="1900" b="1" smtClean="0"/>
              <a:t>младежи с </a:t>
            </a:r>
            <a:r>
              <a:rPr lang="x-none" sz="1900" b="1" smtClean="0"/>
              <a:t>трайни увреждания,</a:t>
            </a:r>
            <a:r>
              <a:rPr lang="x-none" sz="1900" smtClean="0"/>
              <a:t> </a:t>
            </a:r>
            <a:r>
              <a:rPr lang="x-none" sz="1900" smtClean="0"/>
              <a:t>в </a:t>
            </a:r>
            <a:r>
              <a:rPr lang="x-none" sz="1900" smtClean="0"/>
              <a:t>ко</a:t>
            </a:r>
            <a:r>
              <a:rPr lang="bg-BG" sz="1900" dirty="0" smtClean="0"/>
              <a:t>й</a:t>
            </a:r>
            <a:r>
              <a:rPr lang="x-none" sz="1900" smtClean="0"/>
              <a:t>то </a:t>
            </a:r>
            <a:r>
              <a:rPr lang="x-none" sz="1900" smtClean="0"/>
              <a:t>се създават условия за обслужване, отговарящи на ежедневните и рехабилитационните им потребности, както и на потребностите от организация на свободното време. Потребителите се подпомагат </a:t>
            </a:r>
            <a:r>
              <a:rPr lang="x-none" sz="1900" smtClean="0"/>
              <a:t>от </a:t>
            </a:r>
            <a:r>
              <a:rPr lang="x-none" sz="1900" smtClean="0"/>
              <a:t>професионалисти</a:t>
            </a:r>
            <a:r>
              <a:rPr lang="bg-BG" sz="1900" dirty="0" smtClean="0"/>
              <a:t> – социален работник, педагог, психолог, логопед и кинезитерапевт</a:t>
            </a:r>
            <a:r>
              <a:rPr lang="x-none" sz="1900" smtClean="0"/>
              <a:t> </a:t>
            </a:r>
            <a:r>
              <a:rPr lang="x-none" sz="1900" smtClean="0"/>
              <a:t>с цел социално включване и превенция на настаняването им в специализирана </a:t>
            </a:r>
            <a:r>
              <a:rPr lang="x-none" sz="1900" smtClean="0"/>
              <a:t>институция</a:t>
            </a:r>
            <a:r>
              <a:rPr lang="x-none" sz="1900" smtClean="0"/>
              <a:t>.</a:t>
            </a:r>
            <a:r>
              <a:rPr lang="en-US" sz="1900" b="1" dirty="0" smtClean="0"/>
              <a:t> </a:t>
            </a:r>
            <a:endParaRPr lang="bg-BG" sz="1900" b="1" dirty="0" smtClean="0"/>
          </a:p>
          <a:p>
            <a:pPr>
              <a:buNone/>
            </a:pPr>
            <a:r>
              <a:rPr lang="bg-BG" sz="1900" b="1" dirty="0" smtClean="0"/>
              <a:t>       </a:t>
            </a:r>
          </a:p>
          <a:p>
            <a:pPr>
              <a:buNone/>
            </a:pPr>
            <a:r>
              <a:rPr lang="bg-BG" sz="1900" b="1" dirty="0" smtClean="0"/>
              <a:t> </a:t>
            </a:r>
            <a:r>
              <a:rPr lang="bg-BG" sz="1900" b="1" dirty="0" smtClean="0"/>
              <a:t>         С включването на дейности за ЦСРИ потребителите /децата и техните семейства /</a:t>
            </a:r>
            <a:r>
              <a:rPr lang="bg-BG" sz="1900" b="1" dirty="0" smtClean="0"/>
              <a:t> </a:t>
            </a:r>
            <a:r>
              <a:rPr lang="bg-BG" sz="1900" dirty="0" smtClean="0"/>
              <a:t>ще </a:t>
            </a:r>
            <a:r>
              <a:rPr lang="bg-BG" sz="1900" dirty="0" smtClean="0"/>
              <a:t>получат </a:t>
            </a:r>
            <a:r>
              <a:rPr lang="x-none" sz="1900" smtClean="0"/>
              <a:t>почасова подкрепа, </a:t>
            </a:r>
            <a:r>
              <a:rPr lang="x-none" sz="1900" smtClean="0"/>
              <a:t>свързана с извършване на рехабилитация и социални и психологически консултации, съдействие за професионално ориентиране и реализация, възстановяване на умения за водене на самостоятелен живот, изготвяне и осъществяване на индивидуални програми за </a:t>
            </a:r>
            <a:r>
              <a:rPr lang="x-none" sz="1900" smtClean="0"/>
              <a:t>социално </a:t>
            </a:r>
            <a:r>
              <a:rPr lang="x-none" sz="1900" smtClean="0"/>
              <a:t>включване</a:t>
            </a:r>
            <a:r>
              <a:rPr lang="bg-BG" sz="1900" dirty="0" smtClean="0"/>
              <a:t>.</a:t>
            </a:r>
            <a:endParaRPr lang="bg-BG" sz="1900" b="1" dirty="0" smtClean="0"/>
          </a:p>
          <a:p>
            <a:pPr algn="ctr">
              <a:buNone/>
            </a:pPr>
            <a:r>
              <a:rPr lang="bg-BG" sz="1500" b="1" dirty="0" smtClean="0"/>
              <a:t>         </a:t>
            </a:r>
            <a:r>
              <a:rPr lang="en-US" sz="1500" b="1" dirty="0" smtClean="0"/>
              <a:t>www.eufunds.bg</a:t>
            </a:r>
            <a:endParaRPr lang="bg-BG" sz="1500" b="1" dirty="0" smtClean="0"/>
          </a:p>
          <a:p>
            <a:pPr>
              <a:buNone/>
            </a:pPr>
            <a:endParaRPr lang="bg-BG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/>
          </a:bodyPr>
          <a:lstStyle/>
          <a:p>
            <a:r>
              <a:rPr lang="bg-BG" sz="2000" b="1" dirty="0" smtClean="0"/>
              <a:t>- </a:t>
            </a:r>
            <a:r>
              <a:rPr lang="bg-BG" sz="2000" dirty="0" smtClean="0"/>
              <a:t>Ремонт и обзавеждане на помещения със средства в размер на 88 492.39 лв. без ДДС на сграда, </a:t>
            </a:r>
            <a:r>
              <a:rPr lang="bg-BG" sz="2000" dirty="0" err="1" smtClean="0"/>
              <a:t>находяща</a:t>
            </a:r>
            <a:r>
              <a:rPr lang="bg-BG" sz="2000" dirty="0" smtClean="0"/>
              <a:t> се в гр. Кюстендил, ул. „Цар Асен“ № 7 за разкриване на</a:t>
            </a:r>
            <a:r>
              <a:rPr lang="bg-BG" sz="2000" b="1" dirty="0" smtClean="0"/>
              <a:t> </a:t>
            </a:r>
            <a:r>
              <a:rPr lang="bg-BG" sz="2000" dirty="0" smtClean="0"/>
              <a:t>Наблюдавано жилище за младежи от 18 до 21г.</a:t>
            </a:r>
            <a:endParaRPr lang="bg-BG" sz="2000" dirty="0"/>
          </a:p>
        </p:txBody>
      </p:sp>
      <p:pic>
        <p:nvPicPr>
          <p:cNvPr id="7" name="Контейнер за съдържание 6" descr="НЖ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636913"/>
            <a:ext cx="2601773" cy="3816424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артина 7" descr="НЖ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636912"/>
            <a:ext cx="2304256" cy="3816424"/>
          </a:xfrm>
          <a:prstGeom prst="rect">
            <a:avLst/>
          </a:prstGeom>
        </p:spPr>
      </p:pic>
      <p:pic>
        <p:nvPicPr>
          <p:cNvPr id="9" name="Картина 8" descr="НЖ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636912"/>
            <a:ext cx="288032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/>
          </a:bodyPr>
          <a:lstStyle/>
          <a:p>
            <a:pPr algn="ctr"/>
            <a:r>
              <a:rPr lang="bg-BG" sz="2200" b="1" u="sng" dirty="0" smtClean="0"/>
              <a:t>Наблюдавано жилище с капацитет – 6 бр.</a:t>
            </a:r>
            <a:endParaRPr lang="bg-BG" sz="2200" b="1" u="sn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          </a:t>
            </a:r>
          </a:p>
          <a:p>
            <a:pPr>
              <a:buNone/>
            </a:pPr>
            <a:r>
              <a:rPr lang="bg-BG" dirty="0" smtClean="0"/>
              <a:t> </a:t>
            </a:r>
            <a:r>
              <a:rPr lang="bg-BG" dirty="0" smtClean="0"/>
              <a:t>        Наблюдавано жилище </a:t>
            </a:r>
            <a:r>
              <a:rPr lang="x-none" smtClean="0"/>
              <a:t>е </a:t>
            </a:r>
            <a:r>
              <a:rPr lang="x-none" smtClean="0"/>
              <a:t>форма на социална услуга </a:t>
            </a:r>
            <a:r>
              <a:rPr lang="x-none" smtClean="0"/>
              <a:t>за </a:t>
            </a:r>
            <a:r>
              <a:rPr lang="bg-BG" dirty="0" smtClean="0"/>
              <a:t>младежи </a:t>
            </a:r>
            <a:r>
              <a:rPr lang="x-none" smtClean="0"/>
              <a:t>от </a:t>
            </a:r>
            <a:r>
              <a:rPr lang="x-none" smtClean="0"/>
              <a:t>18- </a:t>
            </a:r>
            <a:r>
              <a:rPr lang="x-none" smtClean="0"/>
              <a:t>до </a:t>
            </a:r>
            <a:r>
              <a:rPr lang="x-none" smtClean="0"/>
              <a:t>2</a:t>
            </a:r>
            <a:r>
              <a:rPr lang="bg-BG" dirty="0" smtClean="0"/>
              <a:t>1</a:t>
            </a:r>
            <a:r>
              <a:rPr lang="x-none" smtClean="0"/>
              <a:t>-годишна </a:t>
            </a:r>
            <a:r>
              <a:rPr lang="x-none" smtClean="0"/>
              <a:t>възраст, които са били настанени извън </a:t>
            </a:r>
            <a:r>
              <a:rPr lang="x-none" smtClean="0"/>
              <a:t>семейството </a:t>
            </a:r>
            <a:r>
              <a:rPr lang="bg-BG" dirty="0" smtClean="0"/>
              <a:t>– приемно семейство, социална услуга от </a:t>
            </a:r>
            <a:r>
              <a:rPr lang="bg-BG" dirty="0" err="1" smtClean="0"/>
              <a:t>резидентен</a:t>
            </a:r>
            <a:r>
              <a:rPr lang="bg-BG" dirty="0" smtClean="0"/>
              <a:t> тип и др.         </a:t>
            </a:r>
          </a:p>
          <a:p>
            <a:pPr>
              <a:buNone/>
            </a:pPr>
            <a:r>
              <a:rPr lang="bg-BG" dirty="0" smtClean="0"/>
              <a:t> </a:t>
            </a:r>
            <a:r>
              <a:rPr lang="bg-BG" dirty="0" smtClean="0"/>
              <a:t>          </a:t>
            </a:r>
            <a:r>
              <a:rPr lang="x-none" smtClean="0"/>
              <a:t>Подкрепата </a:t>
            </a:r>
            <a:r>
              <a:rPr lang="x-none" smtClean="0"/>
              <a:t>на </a:t>
            </a:r>
            <a:r>
              <a:rPr lang="bg-BG" dirty="0" smtClean="0"/>
              <a:t>младежите</a:t>
            </a:r>
            <a:r>
              <a:rPr lang="x-none" smtClean="0"/>
              <a:t> </a:t>
            </a:r>
            <a:r>
              <a:rPr lang="x-none" smtClean="0"/>
              <a:t>от </a:t>
            </a:r>
            <a:r>
              <a:rPr lang="x-none" smtClean="0"/>
              <a:t>специалисти </a:t>
            </a:r>
            <a:r>
              <a:rPr lang="bg-BG" dirty="0" smtClean="0"/>
              <a:t>ще </a:t>
            </a:r>
            <a:r>
              <a:rPr lang="x-none" smtClean="0"/>
              <a:t>се </a:t>
            </a:r>
            <a:r>
              <a:rPr lang="x-none" smtClean="0"/>
              <a:t>осъществява </a:t>
            </a:r>
            <a:r>
              <a:rPr lang="x-none" b="1" smtClean="0"/>
              <a:t>извън услугата чрез психологически, социални, правни и трудови консултации</a:t>
            </a:r>
            <a:r>
              <a:rPr lang="x-none" b="1" smtClean="0"/>
              <a:t>. </a:t>
            </a:r>
            <a:endParaRPr lang="bg-BG" b="1" dirty="0" smtClean="0"/>
          </a:p>
          <a:p>
            <a:pPr algn="ctr">
              <a:buNone/>
            </a:pPr>
            <a:r>
              <a:rPr lang="bg-BG" sz="3600" b="1" dirty="0" smtClean="0"/>
              <a:t> </a:t>
            </a:r>
            <a:r>
              <a:rPr lang="en-US" sz="1400" b="1" dirty="0" smtClean="0"/>
              <a:t>www.eufunds.bg</a:t>
            </a:r>
            <a:endParaRPr lang="bg-BG" sz="1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7467600" cy="2088232"/>
          </a:xfrm>
        </p:spPr>
        <p:txBody>
          <a:bodyPr>
            <a:normAutofit fontScale="90000"/>
          </a:bodyPr>
          <a:lstStyle/>
          <a:p>
            <a:r>
              <a:rPr lang="bg-BG" sz="2400" dirty="0" smtClean="0"/>
              <a:t>- Изграждане и обзавеждане на помещения със средства в размер на 214 027.60 лв. без ДДС на ново Преходно жилище за деца от 15 до 18-годишна възраст в поземлен имот, </a:t>
            </a:r>
            <a:r>
              <a:rPr lang="bg-BG" sz="2400" dirty="0" err="1" smtClean="0"/>
              <a:t>находящ</a:t>
            </a:r>
            <a:r>
              <a:rPr lang="bg-BG" sz="2400" dirty="0" smtClean="0"/>
              <a:t> се в гр. Кюстендил на ул. „Ангел Кънчев”</a:t>
            </a:r>
            <a:br>
              <a:rPr lang="bg-BG" sz="2400" dirty="0" smtClean="0"/>
            </a:br>
            <a:endParaRPr lang="bg-BG" sz="2400" dirty="0"/>
          </a:p>
        </p:txBody>
      </p:sp>
      <p:pic>
        <p:nvPicPr>
          <p:cNvPr id="7" name="Контейнер за съдържание 6" descr="ПЖ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2924944"/>
            <a:ext cx="7056784" cy="36004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pPr algn="ctr"/>
            <a:r>
              <a:rPr lang="bg-BG" sz="2200" b="1" u="sng" dirty="0" smtClean="0"/>
              <a:t>Преходно жилище с капацитет – 8 бр.</a:t>
            </a:r>
            <a:endParaRPr lang="bg-BG" sz="2200" b="1" u="sn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       </a:t>
            </a:r>
            <a:r>
              <a:rPr lang="bg-BG" b="1" dirty="0" smtClean="0"/>
              <a:t>Преходно жилище </a:t>
            </a:r>
            <a:r>
              <a:rPr lang="x-none" smtClean="0"/>
              <a:t>е </a:t>
            </a:r>
            <a:r>
              <a:rPr lang="x-none" smtClean="0"/>
              <a:t>форма на </a:t>
            </a:r>
            <a:r>
              <a:rPr lang="x-none" smtClean="0"/>
              <a:t>социална </a:t>
            </a:r>
            <a:r>
              <a:rPr lang="x-none" smtClean="0"/>
              <a:t>услуга</a:t>
            </a:r>
            <a:r>
              <a:rPr lang="bg-BG" dirty="0" smtClean="0"/>
              <a:t> </a:t>
            </a:r>
            <a:r>
              <a:rPr lang="x-none" smtClean="0"/>
              <a:t>за </a:t>
            </a:r>
            <a:r>
              <a:rPr lang="x-none" smtClean="0"/>
              <a:t>деца в риск по смисъла на Закона за закрила на детето от 15- до 18-годишна възраст, осигуряваща настаняване на не повече от 8 деца като мярка за закрила </a:t>
            </a:r>
            <a:r>
              <a:rPr lang="x-none" smtClean="0"/>
              <a:t>на </a:t>
            </a:r>
            <a:r>
              <a:rPr lang="x-none" smtClean="0"/>
              <a:t>детето</a:t>
            </a:r>
            <a:r>
              <a:rPr lang="bg-BG" dirty="0" smtClean="0"/>
              <a:t>.</a:t>
            </a:r>
          </a:p>
          <a:p>
            <a:pPr>
              <a:buNone/>
            </a:pPr>
            <a:r>
              <a:rPr lang="bg-BG" dirty="0" smtClean="0"/>
              <a:t> </a:t>
            </a:r>
            <a:r>
              <a:rPr lang="bg-BG" dirty="0" smtClean="0"/>
              <a:t>      Услугата ще предоставя</a:t>
            </a:r>
            <a:r>
              <a:rPr lang="x-none" smtClean="0"/>
              <a:t> </a:t>
            </a:r>
            <a:r>
              <a:rPr lang="x-none" smtClean="0"/>
              <a:t>подкрепа </a:t>
            </a:r>
            <a:r>
              <a:rPr lang="x-none" smtClean="0"/>
              <a:t>от </a:t>
            </a:r>
            <a:r>
              <a:rPr lang="x-none" smtClean="0"/>
              <a:t>специалисти</a:t>
            </a:r>
            <a:r>
              <a:rPr lang="bg-BG" dirty="0" smtClean="0"/>
              <a:t> – социален работник, психолог и </a:t>
            </a:r>
            <a:r>
              <a:rPr lang="bg-BG" dirty="0" err="1" smtClean="0"/>
              <a:t>трудотерапевт</a:t>
            </a:r>
            <a:r>
              <a:rPr lang="x-none" smtClean="0"/>
              <a:t> </a:t>
            </a:r>
            <a:r>
              <a:rPr lang="x-none" smtClean="0"/>
              <a:t>за придобиване на знания и практически умения за водене на относително самостоятелен начин на живот и подготовката им за включване в живота </a:t>
            </a:r>
            <a:r>
              <a:rPr lang="x-none" smtClean="0"/>
              <a:t>на </a:t>
            </a:r>
            <a:r>
              <a:rPr lang="x-none" smtClean="0"/>
              <a:t>общността</a:t>
            </a:r>
            <a:r>
              <a:rPr lang="bg-BG" dirty="0" smtClean="0"/>
              <a:t>.</a:t>
            </a:r>
          </a:p>
          <a:p>
            <a:pPr algn="ctr">
              <a:buNone/>
            </a:pPr>
            <a:endParaRPr lang="bg-BG" sz="1400" b="1" dirty="0" smtClean="0"/>
          </a:p>
          <a:p>
            <a:pPr algn="ctr">
              <a:buNone/>
            </a:pPr>
            <a:r>
              <a:rPr lang="bg-BG" sz="1400" b="1" dirty="0" smtClean="0"/>
              <a:t> </a:t>
            </a:r>
            <a:r>
              <a:rPr lang="en-US" sz="1400" b="1" dirty="0" smtClean="0"/>
              <a:t>www.eufunds.bg</a:t>
            </a:r>
            <a:endParaRPr lang="bg-BG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354162"/>
          </a:xfrm>
        </p:spPr>
        <p:txBody>
          <a:bodyPr/>
          <a:lstStyle/>
          <a:p>
            <a:r>
              <a:rPr lang="bg-BG" dirty="0" smtClean="0"/>
              <a:t>Резултати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    С изпълнението на настоящия проект ще се подпомогне процеса на </a:t>
            </a:r>
            <a:r>
              <a:rPr lang="bg-BG" dirty="0" err="1" smtClean="0"/>
              <a:t>деинституционализация</a:t>
            </a:r>
            <a:r>
              <a:rPr lang="bg-BG" dirty="0" smtClean="0"/>
              <a:t> и ще се подчертае готовността на Община Кюстендил за участие в промяната, относно грижата за рискови групи. </a:t>
            </a:r>
          </a:p>
          <a:p>
            <a:pPr>
              <a:buNone/>
            </a:pPr>
            <a:r>
              <a:rPr lang="bg-BG" dirty="0" smtClean="0"/>
              <a:t>    </a:t>
            </a:r>
            <a:r>
              <a:rPr lang="bg-BG" dirty="0" err="1" smtClean="0"/>
              <a:t>Новоразкритите</a:t>
            </a:r>
            <a:r>
              <a:rPr lang="bg-BG" dirty="0" smtClean="0"/>
              <a:t>, ремонтираните и с увеличен обем социални услуги на територията на общината ще допринесат за създаване на нови възможности за децата/младежите в риск и техните семействата да получат подкрепа в общността.</a:t>
            </a:r>
            <a:r>
              <a:rPr lang="en-US" b="1" dirty="0" smtClean="0"/>
              <a:t> </a:t>
            </a:r>
            <a:endParaRPr lang="bg-BG" b="1" dirty="0" smtClean="0"/>
          </a:p>
          <a:p>
            <a:pPr>
              <a:buNone/>
            </a:pPr>
            <a:r>
              <a:rPr lang="bg-BG" b="1" dirty="0" smtClean="0"/>
              <a:t>                                 </a:t>
            </a:r>
            <a:r>
              <a:rPr lang="en-US" sz="1400" b="1" dirty="0" smtClean="0"/>
              <a:t>www.eufunds.bg</a:t>
            </a:r>
            <a:endParaRPr lang="bg-BG" sz="1400" b="1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r>
              <a:rPr lang="en-US" dirty="0" smtClean="0"/>
              <a:t>                          </a:t>
            </a:r>
            <a:r>
              <a:rPr lang="bg-BG" dirty="0" smtClean="0"/>
              <a:t> 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14282" y="3214686"/>
            <a:ext cx="8572560" cy="3889054"/>
          </a:xfrm>
        </p:spPr>
        <p:txBody>
          <a:bodyPr/>
          <a:lstStyle/>
          <a:p>
            <a:pPr algn="ctr">
              <a:buNone/>
            </a:pPr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pic>
        <p:nvPicPr>
          <p:cNvPr id="2050" name="Picture 1" descr="http://kustendil.bg/templates/kustendil/images/logo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16832"/>
            <a:ext cx="1133475" cy="10668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44408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b="1" dirty="0" smtClean="0"/>
              <a:t>www.eufunds.bg</a:t>
            </a:r>
            <a:endParaRPr lang="bg-BG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/>
          <a:lstStyle/>
          <a:p>
            <a:pPr algn="ctr"/>
            <a:r>
              <a:rPr lang="bg-BG" b="1" dirty="0" smtClean="0"/>
              <a:t>Основна цел на проекта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    Да се осигури подходяща и ефективна социална инфраструктура в Община Кюстендил, допринасяща за предоставянето на нов вид </a:t>
            </a:r>
            <a:r>
              <a:rPr lang="bg-BG" dirty="0" err="1" smtClean="0"/>
              <a:t>резидентни</a:t>
            </a:r>
            <a:r>
              <a:rPr lang="bg-BG" dirty="0" smtClean="0"/>
              <a:t> и съпътстващи услуги в общността чрез замяна на институционалния модел на грижа за деца и младежи. 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                              </a:t>
            </a:r>
            <a:r>
              <a:rPr lang="bg-BG" sz="1100" dirty="0" smtClean="0"/>
              <a:t>           </a:t>
            </a:r>
            <a:r>
              <a:rPr lang="en-US" sz="1400" dirty="0" smtClean="0"/>
              <a:t>www.eufunds.bg</a:t>
            </a:r>
            <a:endParaRPr lang="bg-BG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/>
          <a:lstStyle/>
          <a:p>
            <a:r>
              <a:rPr lang="bg-BG" dirty="0" smtClean="0"/>
              <a:t>Конкретни цели: 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bg-BG" dirty="0" smtClean="0"/>
          </a:p>
          <a:p>
            <a:pPr lvl="0">
              <a:buNone/>
            </a:pPr>
            <a:endParaRPr lang="bg-BG" dirty="0" smtClean="0"/>
          </a:p>
          <a:p>
            <a:pPr lvl="0">
              <a:buNone/>
            </a:pPr>
            <a:endParaRPr lang="bg-BG" dirty="0" smtClean="0"/>
          </a:p>
          <a:p>
            <a:pPr lvl="0">
              <a:buNone/>
            </a:pPr>
            <a:r>
              <a:rPr lang="bg-BG" dirty="0" smtClean="0"/>
              <a:t>   1. Да се подкрепи осигуряването на инфраструктура, предоставяща услуги в общността за деца и младежи, съгласно Картата на </a:t>
            </a:r>
            <a:r>
              <a:rPr lang="bg-BG" dirty="0" err="1" smtClean="0"/>
              <a:t>резидентните</a:t>
            </a:r>
            <a:r>
              <a:rPr lang="bg-BG" dirty="0" smtClean="0"/>
              <a:t> услуги и Картата на услугите за подкрепа в общността и в семейна среда; </a:t>
            </a:r>
          </a:p>
          <a:p>
            <a:pPr lvl="0" algn="ctr">
              <a:buNone/>
            </a:pPr>
            <a:endParaRPr lang="bg-BG" sz="1400" dirty="0" smtClean="0"/>
          </a:p>
          <a:p>
            <a:pPr lvl="0" algn="ctr">
              <a:buNone/>
            </a:pPr>
            <a:endParaRPr lang="bg-BG" sz="1400" dirty="0" smtClean="0"/>
          </a:p>
          <a:p>
            <a:pPr lvl="0" algn="ctr">
              <a:buNone/>
            </a:pPr>
            <a:endParaRPr lang="bg-BG" sz="1400" dirty="0" smtClean="0"/>
          </a:p>
          <a:p>
            <a:pPr lvl="0" algn="ctr">
              <a:buNone/>
            </a:pPr>
            <a:r>
              <a:rPr lang="bg-BG" sz="1400" dirty="0" smtClean="0"/>
              <a:t> </a:t>
            </a:r>
            <a:r>
              <a:rPr lang="en-US" sz="1400" dirty="0" smtClean="0"/>
              <a:t>www.eufunds.bg</a:t>
            </a:r>
            <a:endParaRPr lang="bg-BG" sz="1400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r>
              <a:rPr lang="bg-BG" dirty="0" smtClean="0"/>
              <a:t>Конкретни цели: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bg-BG" dirty="0" smtClean="0"/>
              <a:t>2. Да се подобри социалната инфраструктура в Община Кюстендил, предоставяща социални услуги в общността за деца и младежи съгласно Картата на </a:t>
            </a:r>
            <a:r>
              <a:rPr lang="bg-BG" dirty="0" err="1" smtClean="0"/>
              <a:t>резидентните</a:t>
            </a:r>
            <a:r>
              <a:rPr lang="bg-BG" dirty="0" smtClean="0"/>
              <a:t> услуги и Картата на услугите за подкрепа в общността и в семейна среда, чрез: </a:t>
            </a:r>
          </a:p>
          <a:p>
            <a:r>
              <a:rPr lang="bg-BG" dirty="0" smtClean="0"/>
              <a:t> </a:t>
            </a:r>
            <a:r>
              <a:rPr lang="bg-BG" b="1" dirty="0" smtClean="0"/>
              <a:t>разширяване дейността на Дневен център за деца и младежи с увреждания чрез включване на дейности за ЦСРИ; </a:t>
            </a:r>
          </a:p>
          <a:p>
            <a:r>
              <a:rPr lang="bg-BG" b="1" dirty="0" smtClean="0"/>
              <a:t>изграждане на Преходно жилище за деца от 15 до 18-годишна възраст; </a:t>
            </a:r>
          </a:p>
          <a:p>
            <a:r>
              <a:rPr lang="bg-BG" b="1" dirty="0" smtClean="0"/>
              <a:t>създаване на Наблюдавано жилище за младежи от 18 до 21г. </a:t>
            </a:r>
          </a:p>
          <a:p>
            <a:pPr>
              <a:buNone/>
            </a:pPr>
            <a:r>
              <a:rPr lang="bg-BG" b="1" dirty="0" smtClean="0"/>
              <a:t>                                    </a:t>
            </a:r>
            <a:r>
              <a:rPr lang="en-US" sz="1500" b="1" dirty="0" smtClean="0"/>
              <a:t>www.eufunds.bg</a:t>
            </a:r>
            <a:endParaRPr lang="bg-BG" sz="15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r>
              <a:rPr lang="bg-BG" dirty="0" smtClean="0"/>
              <a:t>Конкретни цели: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/>
          <a:lstStyle/>
          <a:p>
            <a:pPr lvl="0">
              <a:buNone/>
            </a:pPr>
            <a:r>
              <a:rPr lang="bg-BG" dirty="0" smtClean="0"/>
              <a:t>    3. Да се допринесе за успешното продължаване на процеса на </a:t>
            </a:r>
            <a:r>
              <a:rPr lang="bg-BG" dirty="0" err="1" smtClean="0"/>
              <a:t>деинституционализация</a:t>
            </a:r>
            <a:r>
              <a:rPr lang="bg-BG" dirty="0" smtClean="0"/>
              <a:t> на деца чрез замяна на институционалния модел на грижа с грижа в семейството или в близка до семейната среда в общността и гарантиране правото на всеки до достъп до качествена грижа и услуги спрямо потребностите му.</a:t>
            </a:r>
          </a:p>
          <a:p>
            <a:pPr algn="ctr">
              <a:buNone/>
            </a:pPr>
            <a:endParaRPr lang="bg-BG" dirty="0" smtClean="0"/>
          </a:p>
          <a:p>
            <a:pPr algn="ctr">
              <a:buNone/>
            </a:pPr>
            <a:r>
              <a:rPr lang="bg-BG" dirty="0" smtClean="0"/>
              <a:t> </a:t>
            </a:r>
            <a:r>
              <a:rPr lang="en-US" sz="1400" dirty="0" smtClean="0"/>
              <a:t>www.eufunds.bg</a:t>
            </a:r>
            <a:endParaRPr lang="bg-BG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/>
          <a:lstStyle/>
          <a:p>
            <a:r>
              <a:rPr lang="bg-BG" dirty="0" smtClean="0"/>
              <a:t>	</a:t>
            </a:r>
            <a:r>
              <a:rPr lang="bg-BG" sz="2400" b="1" dirty="0" smtClean="0"/>
              <a:t>Основни дейности: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b="1" dirty="0" smtClean="0"/>
              <a:t>   Дейност 1:</a:t>
            </a:r>
            <a:r>
              <a:rPr lang="bg-BG" dirty="0" smtClean="0"/>
              <a:t> „</a:t>
            </a:r>
            <a:r>
              <a:rPr lang="bg-BG" b="1" dirty="0" smtClean="0"/>
              <a:t>Организация и управление на проекта</a:t>
            </a:r>
            <a:r>
              <a:rPr lang="bg-BG" dirty="0" smtClean="0"/>
              <a:t>”</a:t>
            </a:r>
            <a:r>
              <a:rPr lang="bg-BG" b="1" dirty="0" smtClean="0"/>
              <a:t>.</a:t>
            </a:r>
          </a:p>
          <a:p>
            <a:pPr>
              <a:buNone/>
            </a:pPr>
            <a:r>
              <a:rPr lang="bg-BG" b="1" dirty="0" smtClean="0"/>
              <a:t>   Дейност 2:</a:t>
            </a:r>
            <a:r>
              <a:rPr lang="bg-BG" dirty="0" smtClean="0"/>
              <a:t> „</a:t>
            </a:r>
            <a:r>
              <a:rPr lang="bg-BG" b="1" dirty="0" smtClean="0"/>
              <a:t>Публичност и визуализация на проекта</a:t>
            </a:r>
            <a:r>
              <a:rPr lang="bg-BG" dirty="0" smtClean="0"/>
              <a:t>”</a:t>
            </a:r>
            <a:r>
              <a:rPr lang="bg-BG" b="1" dirty="0" smtClean="0"/>
              <a:t>.</a:t>
            </a:r>
          </a:p>
          <a:p>
            <a:pPr>
              <a:buNone/>
            </a:pPr>
            <a:r>
              <a:rPr lang="bg-BG" b="1" dirty="0" smtClean="0"/>
              <a:t>   Дейност 3:</a:t>
            </a:r>
            <a:r>
              <a:rPr lang="bg-BG" dirty="0" smtClean="0"/>
              <a:t> „</a:t>
            </a:r>
            <a:r>
              <a:rPr lang="bg-BG" b="1" dirty="0" smtClean="0"/>
              <a:t>Изпълнение на Инженеринг - проектиране, авторски надзор и изпълнение на СМР</a:t>
            </a:r>
            <a:r>
              <a:rPr lang="bg-BG" dirty="0" smtClean="0"/>
              <a:t>”</a:t>
            </a:r>
            <a:r>
              <a:rPr lang="bg-BG" b="1" dirty="0" smtClean="0"/>
              <a:t>.</a:t>
            </a:r>
          </a:p>
          <a:p>
            <a:pPr>
              <a:buNone/>
            </a:pPr>
            <a:r>
              <a:rPr lang="bg-BG" b="1" dirty="0" smtClean="0"/>
              <a:t>   Дейност 4: </a:t>
            </a:r>
            <a:r>
              <a:rPr lang="bg-BG" dirty="0" smtClean="0"/>
              <a:t>„</a:t>
            </a:r>
            <a:r>
              <a:rPr lang="bg-BG" b="1" dirty="0" smtClean="0"/>
              <a:t>Упражняване на строителен надзор и въвеждане на обектите в експлоатация</a:t>
            </a:r>
            <a:r>
              <a:rPr lang="bg-BG" dirty="0" smtClean="0"/>
              <a:t>”.</a:t>
            </a:r>
            <a:r>
              <a:rPr lang="bg-BG" b="1" dirty="0" smtClean="0"/>
              <a:t> </a:t>
            </a:r>
          </a:p>
          <a:p>
            <a:pPr>
              <a:buNone/>
            </a:pPr>
            <a:r>
              <a:rPr lang="bg-BG" b="1" dirty="0" smtClean="0"/>
              <a:t>   Дейност 5:</a:t>
            </a:r>
            <a:r>
              <a:rPr lang="bg-BG" dirty="0" smtClean="0"/>
              <a:t> „</a:t>
            </a:r>
            <a:r>
              <a:rPr lang="bg-BG" b="1" dirty="0" smtClean="0"/>
              <a:t>Доставка и монтаж на оборудване и обзавеждане</a:t>
            </a:r>
            <a:r>
              <a:rPr lang="bg-BG" dirty="0" smtClean="0"/>
              <a:t>”</a:t>
            </a:r>
            <a:r>
              <a:rPr lang="bg-BG" b="1" dirty="0" smtClean="0"/>
              <a:t>.</a:t>
            </a:r>
            <a:r>
              <a:rPr lang="en-US" b="1" dirty="0" smtClean="0"/>
              <a:t> </a:t>
            </a:r>
            <a:endParaRPr lang="bg-BG" b="1" dirty="0" smtClean="0"/>
          </a:p>
          <a:p>
            <a:pPr>
              <a:buNone/>
            </a:pPr>
            <a:r>
              <a:rPr lang="bg-BG" b="1" dirty="0" smtClean="0"/>
              <a:t>                               </a:t>
            </a:r>
            <a:r>
              <a:rPr lang="en-US" sz="1500" b="1" dirty="0" smtClean="0"/>
              <a:t>www.eufunds.bg</a:t>
            </a:r>
            <a:endParaRPr lang="bg-BG" sz="1500" b="1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467600" cy="5400600"/>
          </a:xfrm>
        </p:spPr>
        <p:txBody>
          <a:bodyPr>
            <a:normAutofit fontScale="90000"/>
          </a:bodyPr>
          <a:lstStyle/>
          <a:p>
            <a:r>
              <a:rPr lang="bg-BG" sz="1800" b="1" dirty="0" smtClean="0"/>
              <a:t>Реализацията на проекта ще доведе до подобряване състоянието на основната целева група </a:t>
            </a:r>
            <a:r>
              <a:rPr lang="bg-BG" sz="1800" dirty="0" smtClean="0"/>
              <a:t>–  </a:t>
            </a:r>
            <a:r>
              <a:rPr lang="bg-BG" sz="1800" b="1" dirty="0" smtClean="0"/>
              <a:t>деца и младежи в риск.</a:t>
            </a:r>
            <a:r>
              <a:rPr lang="bg-BG" sz="1800" dirty="0" smtClean="0"/>
              <a:t> </a:t>
            </a:r>
            <a:br>
              <a:rPr lang="bg-BG" sz="1800" dirty="0" smtClean="0"/>
            </a:br>
            <a:r>
              <a:rPr lang="bg-BG" sz="1800" dirty="0" smtClean="0"/>
              <a:t>          Целевата група, която ще бъде пряко положително повлияна от реализацията на дейностите по проекта е: </a:t>
            </a:r>
            <a:br>
              <a:rPr lang="bg-BG" sz="1800" dirty="0" smtClean="0"/>
            </a:br>
            <a:r>
              <a:rPr lang="bg-BG" sz="1800" dirty="0" smtClean="0"/>
              <a:t>- </a:t>
            </a:r>
            <a:r>
              <a:rPr lang="bg-BG" sz="1800" b="1" dirty="0" smtClean="0"/>
              <a:t>Увеличен капацитет на Дневен център за деца с увреждания с включване на дейности за ЦСРИ от 24 бр. на 30 бр. и 60 места за консултативни услуги за деца и техните семейства;</a:t>
            </a: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 smtClean="0"/>
              <a:t> - </a:t>
            </a:r>
            <a:r>
              <a:rPr lang="bg-BG" sz="1800" b="1" dirty="0" smtClean="0"/>
              <a:t>Преходно жилище за деца от 15 до 18 годишна възраст с капацитет 8 бр.; </a:t>
            </a:r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b="1" dirty="0" smtClean="0"/>
              <a:t>- Наблюдавано жилище за младежи от 18-21 години с капацитет 6 бр.; </a:t>
            </a:r>
            <a:br>
              <a:rPr lang="bg-BG" sz="1800" b="1" dirty="0" smtClean="0"/>
            </a:br>
            <a:r>
              <a:rPr lang="bg-BG" sz="1800" b="1" dirty="0" smtClean="0"/>
              <a:t>- 24 лица, доказали лични качества, мотивирани за социална работа с деца/младежи от целевата група, притежаващи квалификация и/или опит за изпълнението на съответната длъжност.</a:t>
            </a:r>
            <a:br>
              <a:rPr lang="bg-BG" sz="1800" b="1" dirty="0" smtClean="0"/>
            </a:br>
            <a:r>
              <a:rPr lang="en-US" sz="1800" b="1" dirty="0" smtClean="0"/>
              <a:t> </a:t>
            </a:r>
            <a:r>
              <a:rPr lang="bg-BG" sz="1600" b="1" dirty="0" smtClean="0"/>
              <a:t/>
            </a:r>
            <a:br>
              <a:rPr lang="bg-BG" sz="1600" b="1" dirty="0" smtClean="0"/>
            </a:br>
            <a:r>
              <a:rPr lang="bg-BG" sz="1600" b="1" dirty="0" smtClean="0"/>
              <a:t/>
            </a:r>
            <a:br>
              <a:rPr lang="bg-BG" sz="1600" b="1" dirty="0" smtClean="0"/>
            </a:br>
            <a:r>
              <a:rPr lang="bg-BG" sz="1600" b="1" dirty="0" smtClean="0"/>
              <a:t/>
            </a:r>
            <a:br>
              <a:rPr lang="bg-BG" sz="1600" b="1" dirty="0" smtClean="0"/>
            </a:br>
            <a:r>
              <a:rPr lang="bg-BG" sz="1600" b="1" dirty="0" smtClean="0"/>
              <a:t>                                                     </a:t>
            </a:r>
            <a:r>
              <a:rPr lang="en-US" sz="1400" b="1" dirty="0" smtClean="0"/>
              <a:t>www.eufunds.bg</a:t>
            </a:r>
            <a:r>
              <a:rPr lang="bg-BG" sz="1600" b="1" dirty="0" smtClean="0"/>
              <a:t/>
            </a:r>
            <a:br>
              <a:rPr lang="bg-BG" sz="1600" b="1" dirty="0" smtClean="0"/>
            </a:br>
            <a:endParaRPr lang="bg-BG" sz="16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 flipV="1">
            <a:off x="457200" y="2780927"/>
            <a:ext cx="785921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g-BG" dirty="0" smtClean="0"/>
              <a:t>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467600" cy="1728192"/>
          </a:xfrm>
        </p:spPr>
        <p:txBody>
          <a:bodyPr>
            <a:normAutofit/>
          </a:bodyPr>
          <a:lstStyle/>
          <a:p>
            <a:r>
              <a:rPr lang="bg-BG" dirty="0" smtClean="0"/>
              <a:t>Изпълнението на дейностите по проекта ще доведе до: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3501008"/>
            <a:ext cx="7467600" cy="2972944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разширяване на пакета социални услуги, предоставян на територията на община Кюстендил </a:t>
            </a:r>
          </a:p>
          <a:p>
            <a:pPr>
              <a:buNone/>
            </a:pPr>
            <a:r>
              <a:rPr lang="bg-BG" dirty="0" smtClean="0"/>
              <a:t>и</a:t>
            </a:r>
          </a:p>
          <a:p>
            <a:r>
              <a:rPr lang="bg-BG" dirty="0" smtClean="0"/>
              <a:t>повишаване на качеството на предоставяните социални услуги в общността, чрез:                      </a:t>
            </a:r>
          </a:p>
          <a:p>
            <a:pPr algn="ctr">
              <a:buNone/>
            </a:pPr>
            <a:endParaRPr lang="bg-BG" sz="1400" b="1" dirty="0" smtClean="0"/>
          </a:p>
          <a:p>
            <a:pPr algn="ctr">
              <a:buNone/>
            </a:pPr>
            <a:r>
              <a:rPr lang="en-US" sz="1400" b="1" dirty="0" smtClean="0"/>
              <a:t>www.eufunds.bg</a:t>
            </a:r>
            <a:endParaRPr lang="bg-BG" sz="1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2656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7467600" cy="2016224"/>
          </a:xfrm>
        </p:spPr>
        <p:txBody>
          <a:bodyPr>
            <a:normAutofit fontScale="90000"/>
          </a:bodyPr>
          <a:lstStyle/>
          <a:p>
            <a:r>
              <a:rPr lang="bg-BG" sz="2200" dirty="0" smtClean="0"/>
              <a:t>- Ремонт  и обзавеждане на помещения  със средства в размер на 104 129.55 лв. без ДДС на сграда, </a:t>
            </a:r>
            <a:r>
              <a:rPr lang="bg-BG" sz="2200" dirty="0" err="1" smtClean="0"/>
              <a:t>находяща</a:t>
            </a:r>
            <a:r>
              <a:rPr lang="bg-BG" sz="2200" dirty="0" smtClean="0"/>
              <a:t> се в гр. Кюстендил, ул. „Васил Левски“ № 6 за разширяване на дейността на съществуващ</a:t>
            </a:r>
            <a:r>
              <a:rPr lang="bg-BG" sz="2200" b="1" dirty="0" smtClean="0"/>
              <a:t> </a:t>
            </a:r>
            <a:r>
              <a:rPr lang="bg-BG" sz="2200" dirty="0" smtClean="0"/>
              <a:t>Дневен център за деца и младежи с увреждания чрез включване на дейности за ЦСРИ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b="1" dirty="0" smtClean="0"/>
              <a:t> 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b="1" dirty="0" smtClean="0"/>
              <a:t> 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11" name="Контейнер за съдържание 10" descr="ДЦ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81300"/>
            <a:ext cx="2520280" cy="3692525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207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0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0"/>
            <a:ext cx="205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артина 11" descr="ДЦ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780928"/>
            <a:ext cx="2664296" cy="3672408"/>
          </a:xfrm>
          <a:prstGeom prst="rect">
            <a:avLst/>
          </a:prstGeom>
        </p:spPr>
      </p:pic>
      <p:pic>
        <p:nvPicPr>
          <p:cNvPr id="13" name="Картина 12" descr="ДЦ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780928"/>
            <a:ext cx="288032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555</TotalTime>
  <Words>947</Words>
  <Application>Microsoft Office PowerPoint</Application>
  <PresentationFormat>Презентация на цял екран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Еркер</vt:lpstr>
      <vt:lpstr>             Проект «Подобряване на социалната инфраструктура в Община Кюстендил–гарант за устойчив модел за деинституционализация»  Договор № BG16RFOP001-5.001-0042-C01  по процедура „Подкрепа за деинституционализация на грижите за деца”  на Оперативна програма „Региони в растеж” 2014-2020</vt:lpstr>
      <vt:lpstr>Основна цел на проекта</vt:lpstr>
      <vt:lpstr>Конкретни цели:  </vt:lpstr>
      <vt:lpstr>Конкретни цели: </vt:lpstr>
      <vt:lpstr>Конкретни цели: </vt:lpstr>
      <vt:lpstr> Основни дейности:  </vt:lpstr>
      <vt:lpstr>Реализацията на проекта ще доведе до подобряване състоянието на основната целева група –  деца и младежи в риск.            Целевата група, която ще бъде пряко положително повлияна от реализацията на дейностите по проекта е:  - Увеличен капацитет на Дневен център за деца с увреждания с включване на дейности за ЦСРИ от 24 бр. на 30 бр. и 60 места за консултативни услуги за деца и техните семейства;  - Преходно жилище за деца от 15 до 18 годишна възраст с капацитет 8 бр.;  - Наблюдавано жилище за младежи от 18-21 години с капацитет 6 бр.;  - 24 лица, доказали лични качества, мотивирани за социална работа с деца/младежи от целевата група, притежаващи квалификация и/или опит за изпълнението на съответната длъжност.                                                          www.eufunds.bg </vt:lpstr>
      <vt:lpstr>Изпълнението на дейностите по проекта ще доведе до:</vt:lpstr>
      <vt:lpstr>- Ремонт  и обзавеждане на помещения  със средства в размер на 104 129.55 лв. без ДДС на сграда, находяща се в гр. Кюстендил, ул. „Васил Левски“ № 6 за разширяване на дейността на съществуващ Дневен център за деца и младежи с увреждания чрез включване на дейности за ЦСРИ      </vt:lpstr>
      <vt:lpstr>Дневен център за деца и младежи с увреждания – капацитет 30 бр. и 60 бр. почасови дейности за ЦСРИ</vt:lpstr>
      <vt:lpstr>- Ремонт и обзавеждане на помещения със средства в размер на 88 492.39 лв. без ДДС на сграда, находяща се в гр. Кюстендил, ул. „Цар Асен“ № 7 за разкриване на Наблюдавано жилище за младежи от 18 до 21г.</vt:lpstr>
      <vt:lpstr>Наблюдавано жилище с капацитет – 6 бр.</vt:lpstr>
      <vt:lpstr>- Изграждане и обзавеждане на помещения със средства в размер на 214 027.60 лв. без ДДС на ново Преходно жилище за деца от 15 до 18-годишна възраст в поземлен имот, находящ се в гр. Кюстендил на ул. „Ангел Кънчев” </vt:lpstr>
      <vt:lpstr>Преходно жилище с капацитет – 8 бр.</vt:lpstr>
      <vt:lpstr>Резултати</vt:lpstr>
      <vt:lpstr>                         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 на проекта: </dc:title>
  <dc:creator>User</dc:creator>
  <cp:lastModifiedBy>User</cp:lastModifiedBy>
  <cp:revision>143</cp:revision>
  <dcterms:created xsi:type="dcterms:W3CDTF">2015-04-15T06:45:53Z</dcterms:created>
  <dcterms:modified xsi:type="dcterms:W3CDTF">2018-02-19T13:20:24Z</dcterms:modified>
</cp:coreProperties>
</file>