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62" r:id="rId4"/>
    <p:sldId id="271" r:id="rId5"/>
    <p:sldId id="264" r:id="rId6"/>
    <p:sldId id="258" r:id="rId7"/>
    <p:sldId id="261" r:id="rId8"/>
    <p:sldId id="260" r:id="rId9"/>
    <p:sldId id="274" r:id="rId10"/>
    <p:sldId id="263" r:id="rId11"/>
    <p:sldId id="269" r:id="rId12"/>
    <p:sldId id="270" r:id="rId13"/>
    <p:sldId id="272" r:id="rId14"/>
    <p:sldId id="267" r:id="rId15"/>
    <p:sldId id="265" r:id="rId16"/>
    <p:sldId id="268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D91D-B61B-4F04-AD6F-D924A8A48B68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6AB66-0D56-4AA8-89FB-D78F2AB7D73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6AB66-0D56-4AA8-89FB-D78F2AB7D738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D9956F-9EB7-421D-9F40-4CC807324EF0}" type="datetimeFigureOut">
              <a:rPr lang="bg-BG" smtClean="0"/>
              <a:pPr/>
              <a:t>14.10.2019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bg-BG" dirty="0"/>
              <a:t>П</a:t>
            </a:r>
            <a:r>
              <a:rPr lang="bg-BG" dirty="0" smtClean="0"/>
              <a:t>роект </a:t>
            </a:r>
            <a:r>
              <a:rPr lang="bg-BG" dirty="0"/>
              <a:t>„Равни възможности за малцинствата и уязвимите групи – преодоляване на негативните стереотипи и подкрепа за личностно развитие”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286000" y="2996952"/>
            <a:ext cx="6172200" cy="3377970"/>
          </a:xfrm>
        </p:spPr>
        <p:txBody>
          <a:bodyPr>
            <a:normAutofit/>
          </a:bodyPr>
          <a:lstStyle/>
          <a:p>
            <a:r>
              <a:rPr lang="bg-BG" b="1" dirty="0"/>
              <a:t>процедура „Социално-икономическа интеграция на уязвими групи. интегрирани мерки за подобряване достъпа до образование“ – КОМПОНЕНТ </a:t>
            </a:r>
            <a:r>
              <a:rPr lang="bg-BG" b="1" dirty="0" smtClean="0"/>
              <a:t>1</a:t>
            </a:r>
          </a:p>
          <a:p>
            <a:r>
              <a:rPr lang="bg-BG" b="1" dirty="0" smtClean="0"/>
              <a:t>финансиран </a:t>
            </a:r>
            <a:r>
              <a:rPr lang="bg-BG" b="1" dirty="0"/>
              <a:t>от </a:t>
            </a:r>
            <a:r>
              <a:rPr lang="bg-BG" b="1" dirty="0" smtClean="0"/>
              <a:t>:</a:t>
            </a:r>
          </a:p>
          <a:p>
            <a:r>
              <a:rPr lang="bg-BG" b="1" dirty="0" smtClean="0"/>
              <a:t>- Оперативна </a:t>
            </a:r>
            <a:r>
              <a:rPr lang="bg-BG" b="1" dirty="0"/>
              <a:t>програма „Развитие на човешките  ресурси” 2014-2020 </a:t>
            </a:r>
            <a:endParaRPr lang="bg-BG" b="1" dirty="0" smtClean="0"/>
          </a:p>
          <a:p>
            <a:r>
              <a:rPr lang="bg-BG" b="1" dirty="0" smtClean="0"/>
              <a:t>- Оперативна </a:t>
            </a:r>
            <a:r>
              <a:rPr lang="bg-BG" b="1" dirty="0"/>
              <a:t>програма „Наука и образование за интелигентен растеж" 2014-2020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786210"/>
          </a:xfrm>
        </p:spPr>
        <p:txBody>
          <a:bodyPr>
            <a:normAutofit/>
          </a:bodyPr>
          <a:lstStyle/>
          <a:p>
            <a:pPr algn="ctr"/>
            <a:r>
              <a:rPr lang="bg-BG" sz="2000" b="1" u="sng" dirty="0" smtClean="0">
                <a:latin typeface="Cambria" pitchFamily="18" charset="0"/>
              </a:rPr>
              <a:t>Дейности по ОП НОИР:</a:t>
            </a:r>
            <a:endParaRPr lang="bg-BG" sz="2000" u="sng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    </a:t>
            </a:r>
          </a:p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     </a:t>
            </a:r>
            <a:r>
              <a:rPr lang="bg-BG" dirty="0" smtClean="0">
                <a:latin typeface="Cambria" pitchFamily="18" charset="0"/>
              </a:rPr>
              <a:t>Дейностите</a:t>
            </a:r>
            <a:r>
              <a:rPr lang="bg-BG" b="1" dirty="0" smtClean="0">
                <a:latin typeface="Cambria" pitchFamily="18" charset="0"/>
              </a:rPr>
              <a:t> </a:t>
            </a:r>
            <a:r>
              <a:rPr lang="bg-BG" dirty="0" smtClean="0">
                <a:latin typeface="Cambria" pitchFamily="18" charset="0"/>
              </a:rPr>
              <a:t>ще бъдат реализирани от Център за неформално образование и културна дейност „</a:t>
            </a:r>
            <a:r>
              <a:rPr lang="bg-BG" dirty="0" err="1" smtClean="0">
                <a:latin typeface="Cambria" pitchFamily="18" charset="0"/>
              </a:rPr>
              <a:t>Алос</a:t>
            </a:r>
            <a:r>
              <a:rPr lang="bg-BG" dirty="0" smtClean="0">
                <a:latin typeface="Cambria" pitchFamily="18" charset="0"/>
              </a:rPr>
              <a:t>” - партньор на Община Кюстендил в ДГ „Слънце” и </a:t>
            </a:r>
            <a:r>
              <a:rPr lang="bg-BG" smtClean="0">
                <a:latin typeface="Cambria" pitchFamily="18" charset="0"/>
              </a:rPr>
              <a:t>ОУ „Проф</a:t>
            </a:r>
            <a:r>
              <a:rPr lang="bg-BG" dirty="0" smtClean="0">
                <a:latin typeface="Cambria" pitchFamily="18" charset="0"/>
              </a:rPr>
              <a:t>. Марин </a:t>
            </a:r>
            <a:r>
              <a:rPr lang="bg-BG" dirty="0" err="1" smtClean="0">
                <a:latin typeface="Cambria" pitchFamily="18" charset="0"/>
              </a:rPr>
              <a:t>Дринов</a:t>
            </a:r>
            <a:r>
              <a:rPr lang="bg-BG" dirty="0" smtClean="0">
                <a:latin typeface="Cambria" pitchFamily="18" charset="0"/>
              </a:rPr>
              <a:t>” гр. Кюстендил, както следва:</a:t>
            </a:r>
          </a:p>
          <a:p>
            <a:pPr>
              <a:buNone/>
            </a:pPr>
            <a:endParaRPr lang="bg-BG" sz="2000" dirty="0" smtClean="0">
              <a:latin typeface="Cambria" pitchFamily="18" charset="0"/>
            </a:endParaRPr>
          </a:p>
          <a:p>
            <a:pPr>
              <a:buNone/>
            </a:pPr>
            <a:endParaRPr lang="bg-BG" sz="2000" dirty="0" smtClean="0">
              <a:latin typeface="Cambria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 </a:t>
            </a:r>
            <a:r>
              <a:rPr lang="bg-BG" sz="2400" dirty="0" smtClean="0">
                <a:latin typeface="Cambria" pitchFamily="18" charset="0"/>
              </a:rPr>
              <a:t>1. Насърчаване участието на родителите в образователния процес. </a:t>
            </a:r>
            <a:endParaRPr lang="bg-BG" sz="24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bg-BG" dirty="0" smtClean="0">
                <a:latin typeface="Cambria" pitchFamily="18" charset="0"/>
              </a:rPr>
              <a:t>Целта на дейността е ромските семейства, наред с българските, да бъдат спечелени за стратегически </a:t>
            </a:r>
            <a:r>
              <a:rPr lang="bg-BG" dirty="0" err="1" smtClean="0">
                <a:latin typeface="Cambria" pitchFamily="18" charset="0"/>
              </a:rPr>
              <a:t>съюзници</a:t>
            </a:r>
            <a:r>
              <a:rPr lang="bg-BG" dirty="0" smtClean="0">
                <a:latin typeface="Cambria" pitchFamily="18" charset="0"/>
              </a:rPr>
              <a:t> на политиката на образователна и трудова интеграция. </a:t>
            </a:r>
          </a:p>
          <a:p>
            <a:pPr>
              <a:buFont typeface="Wingdings" pitchFamily="2" charset="2"/>
              <a:buChar char="ü"/>
            </a:pPr>
            <a:r>
              <a:rPr lang="bg-BG" dirty="0" smtClean="0">
                <a:latin typeface="Cambria" pitchFamily="18" charset="0"/>
              </a:rPr>
              <a:t>Тази дейност ще се осъществява чрез създаването на "Родителски комитет за качествено образование" и "Група на ромските жени, приятели на образованието“.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400" dirty="0" smtClean="0">
                <a:latin typeface="Cambria" pitchFamily="18" charset="0"/>
              </a:rPr>
              <a:t>2</a:t>
            </a:r>
            <a:r>
              <a:rPr lang="bg-BG" sz="3200" dirty="0" smtClean="0"/>
              <a:t>. </a:t>
            </a:r>
            <a:r>
              <a:rPr lang="bg-BG" sz="2400" dirty="0" smtClean="0">
                <a:latin typeface="Cambria" pitchFamily="18" charset="0"/>
              </a:rPr>
              <a:t>Кариерно консултиране и професионално ориентиране</a:t>
            </a:r>
            <a:endParaRPr lang="bg-BG" sz="24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dirty="0" smtClean="0"/>
              <a:t>    Дейността ще стартира със създаването на работни групи със следните активности в ОУ “Проф. М. </a:t>
            </a:r>
            <a:r>
              <a:rPr lang="bg-BG" dirty="0" err="1" smtClean="0"/>
              <a:t>Дринов</a:t>
            </a:r>
            <a:r>
              <a:rPr lang="bg-BG" dirty="0" smtClean="0"/>
              <a:t>”: </a:t>
            </a:r>
          </a:p>
          <a:p>
            <a:r>
              <a:rPr lang="bg-BG" b="1" dirty="0" smtClean="0"/>
              <a:t>Активност 1.</a:t>
            </a:r>
            <a:r>
              <a:rPr lang="bg-BG" dirty="0" smtClean="0"/>
              <a:t> Проучване и ангажиране на местни работодатели в подпомагане на професионалното ориентиране на децата от целевата група. </a:t>
            </a:r>
          </a:p>
          <a:p>
            <a:r>
              <a:rPr lang="bg-BG" b="1" dirty="0" smtClean="0"/>
              <a:t>Активност 2.</a:t>
            </a:r>
            <a:r>
              <a:rPr lang="bg-BG" dirty="0" smtClean="0"/>
              <a:t> Обобщаване на опита от проведените срещи на място между работодатели и деца от целевата група за тяхното професионално ориентиране. </a:t>
            </a:r>
          </a:p>
          <a:p>
            <a:r>
              <a:rPr lang="bg-BG" b="1" dirty="0" smtClean="0"/>
              <a:t>Активност 3:</a:t>
            </a:r>
            <a:r>
              <a:rPr lang="bg-BG" dirty="0" smtClean="0"/>
              <a:t> Индивидуални и групови занимания с ученици - 100 бр. индивидуални консултации и 36 бр. групови консултации /с участието на 10 участника в група.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600" dirty="0" smtClean="0">
                <a:latin typeface="Cambria" pitchFamily="18" charset="0"/>
              </a:rPr>
              <a:t>3</a:t>
            </a:r>
            <a:r>
              <a:rPr lang="bg-BG" sz="4000" dirty="0" smtClean="0"/>
              <a:t>. </a:t>
            </a:r>
            <a:r>
              <a:rPr lang="bg-BG" sz="3200" dirty="0" smtClean="0">
                <a:latin typeface="Cambria" pitchFamily="18" charset="0"/>
              </a:rPr>
              <a:t>Подобряване на образователната среда в детските градини и училища.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>
                <a:latin typeface="Cambria" pitchFamily="18" charset="0"/>
              </a:rPr>
              <a:t>2 карнавала -300  участника</a:t>
            </a:r>
          </a:p>
          <a:p>
            <a:r>
              <a:rPr lang="bg-BG" dirty="0" smtClean="0">
                <a:latin typeface="Cambria" pitchFamily="18" charset="0"/>
              </a:rPr>
              <a:t>2 фестивала – 120 участника</a:t>
            </a:r>
          </a:p>
          <a:p>
            <a:r>
              <a:rPr lang="bg-BG" dirty="0" smtClean="0">
                <a:latin typeface="Cambria" pitchFamily="18" charset="0"/>
              </a:rPr>
              <a:t>4 концерта  - 200 участника</a:t>
            </a:r>
          </a:p>
          <a:p>
            <a:r>
              <a:rPr lang="bg-BG" dirty="0" smtClean="0">
                <a:latin typeface="Cambria" pitchFamily="18" charset="0"/>
              </a:rPr>
              <a:t>2 Пленера 100 участника</a:t>
            </a:r>
          </a:p>
          <a:p>
            <a:r>
              <a:rPr lang="bg-BG" dirty="0" smtClean="0">
                <a:latin typeface="Cambria" pitchFamily="18" charset="0"/>
              </a:rPr>
              <a:t>4 Изложби – 400 участника</a:t>
            </a:r>
          </a:p>
          <a:p>
            <a:r>
              <a:rPr lang="bg-BG" dirty="0" smtClean="0">
                <a:latin typeface="Cambria" pitchFamily="18" charset="0"/>
              </a:rPr>
              <a:t> 6 Дни на спорта - 360 участника</a:t>
            </a:r>
          </a:p>
          <a:p>
            <a:r>
              <a:rPr lang="bg-BG" dirty="0" smtClean="0">
                <a:latin typeface="Cambria" pitchFamily="18" charset="0"/>
              </a:rPr>
              <a:t>5 Дни на професията - 350 участника .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g-BG" sz="2000" dirty="0" smtClean="0">
                <a:latin typeface="Cambria" pitchFamily="18" charset="0"/>
              </a:rPr>
              <a:t>2 Пленера -100 участника</a:t>
            </a:r>
          </a:p>
          <a:p>
            <a:r>
              <a:rPr lang="bg-BG" sz="2000" dirty="0" smtClean="0">
                <a:latin typeface="Cambria" pitchFamily="18" charset="0"/>
              </a:rPr>
              <a:t>4 Изложби – 400 участника</a:t>
            </a:r>
          </a:p>
          <a:p>
            <a:r>
              <a:rPr lang="bg-BG" sz="2000" dirty="0" smtClean="0">
                <a:latin typeface="Cambria" pitchFamily="18" charset="0"/>
              </a:rPr>
              <a:t>2 лагера - 100 участника</a:t>
            </a:r>
            <a:endParaRPr lang="bg-BG" sz="2000" dirty="0" smtClean="0"/>
          </a:p>
          <a:p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ДГ</a:t>
            </a:r>
            <a:r>
              <a:rPr lang="en-US" dirty="0" smtClean="0"/>
              <a:t> </a:t>
            </a:r>
            <a:r>
              <a:rPr lang="bg-BG" dirty="0" smtClean="0"/>
              <a:t>“СЛЪНЦЕ”</a:t>
            </a:r>
            <a:endParaRPr lang="bg-BG" dirty="0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dirty="0" smtClean="0"/>
              <a:t>ОУ “ПРОФ. МАРИН ДРИНОВ”</a:t>
            </a:r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>
                <a:latin typeface="Cambria" pitchFamily="18" charset="0"/>
              </a:rPr>
              <a:t>4. Преодоляване на негативни обществени нагласи, основани на етнически произход и културна идентичност. </a:t>
            </a:r>
            <a:endParaRPr lang="bg-BG" sz="24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bg-BG" dirty="0" smtClean="0">
                <a:latin typeface="Cambria" pitchFamily="18" charset="0"/>
              </a:rPr>
              <a:t>Дейността стартира в началото на процеса на работа с децата и техните семейства. В нея са включени срещи и беседи с представители на местните социални,здравни и образователни институции,общински и държавни структури представители на бизнеса,родители, родителски организации и активисти,младежки организации.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В резултат от проведените в ДГ и ОУ дейности по ОП НОИР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>
                <a:latin typeface="Cambria" pitchFamily="18" charset="0"/>
              </a:rPr>
              <a:t>    Децата и техните семейства ще имат възможност да получат услуги за повишаване на тяхната мотивация за </a:t>
            </a:r>
            <a:r>
              <a:rPr lang="bg-BG" dirty="0" err="1" smtClean="0">
                <a:latin typeface="Cambria" pitchFamily="18" charset="0"/>
              </a:rPr>
              <a:t>реинтеграция</a:t>
            </a:r>
            <a:r>
              <a:rPr lang="bg-BG" dirty="0" smtClean="0">
                <a:latin typeface="Cambria" pitchFamily="18" charset="0"/>
              </a:rPr>
              <a:t> в образователната система,</a:t>
            </a:r>
            <a:r>
              <a:rPr lang="bg-BG" b="1" dirty="0" smtClean="0">
                <a:latin typeface="Cambria" pitchFamily="18" charset="0"/>
              </a:rPr>
              <a:t> </a:t>
            </a:r>
            <a:r>
              <a:rPr lang="bg-BG" dirty="0" smtClean="0">
                <a:latin typeface="Cambria" pitchFamily="18" charset="0"/>
              </a:rPr>
              <a:t>подобряване на образователната среда в детската градина и училището,</a:t>
            </a:r>
            <a:r>
              <a:rPr lang="bg-BG" b="1" dirty="0" smtClean="0">
                <a:latin typeface="Cambria" pitchFamily="18" charset="0"/>
              </a:rPr>
              <a:t> </a:t>
            </a:r>
            <a:r>
              <a:rPr lang="bg-BG" dirty="0" smtClean="0">
                <a:latin typeface="Cambria" pitchFamily="18" charset="0"/>
              </a:rPr>
              <a:t>насърчаване участието на родителите</a:t>
            </a:r>
            <a:r>
              <a:rPr lang="bg-BG" b="1" dirty="0" smtClean="0">
                <a:latin typeface="Cambria" pitchFamily="18" charset="0"/>
              </a:rPr>
              <a:t> </a:t>
            </a:r>
            <a:r>
              <a:rPr lang="bg-BG" dirty="0" smtClean="0">
                <a:latin typeface="Cambria" pitchFamily="18" charset="0"/>
              </a:rPr>
              <a:t>в образователния процес, за разясняване ползите от образователната интеграция и приемането на различието и преодоляване на негативни обществени нагласи. </a:t>
            </a:r>
            <a:endParaRPr lang="bg-B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bg-BG" dirty="0" smtClean="0"/>
          </a:p>
          <a:p>
            <a:pPr algn="ctr">
              <a:buNone/>
            </a:pPr>
            <a:endParaRPr lang="bg-BG" dirty="0" smtClean="0"/>
          </a:p>
          <a:p>
            <a:pPr algn="ctr">
              <a:buNone/>
            </a:pPr>
            <a:endParaRPr lang="bg-BG" dirty="0" smtClean="0"/>
          </a:p>
          <a:p>
            <a:pPr algn="ctr">
              <a:buNone/>
            </a:pPr>
            <a:endParaRPr lang="bg-BG" dirty="0" smtClean="0"/>
          </a:p>
          <a:p>
            <a:pPr algn="ctr">
              <a:buNone/>
            </a:pPr>
            <a:r>
              <a:rPr lang="bg-BG" dirty="0" smtClean="0"/>
              <a:t>БЛАГОДАРЯ ЗА ВНИМАНИЕТО!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Autofit/>
          </a:bodyPr>
          <a:lstStyle/>
          <a:p>
            <a:pPr algn="just"/>
            <a:r>
              <a:rPr lang="bg-BG" sz="2400" b="1" dirty="0" smtClean="0">
                <a:latin typeface="Cambria" pitchFamily="18" charset="0"/>
              </a:rPr>
              <a:t>    </a:t>
            </a:r>
            <a:br>
              <a:rPr lang="bg-BG" sz="2400" b="1" dirty="0" smtClean="0">
                <a:latin typeface="Cambria" pitchFamily="18" charset="0"/>
              </a:rPr>
            </a:br>
            <a:r>
              <a:rPr lang="bg-BG" sz="2400" b="1" dirty="0" smtClean="0">
                <a:latin typeface="Cambria" pitchFamily="18" charset="0"/>
              </a:rPr>
              <a:t>На 22.03.2019 г. в Община Кюстендил стартира изпълнението на Договор № BG05M9OP001-2.018-0031-С01 и Договор № BG05M9OP001-2.018-0031-2014</a:t>
            </a:r>
            <a:r>
              <a:rPr lang="en-US" sz="2400" b="1" dirty="0" smtClean="0">
                <a:latin typeface="Cambria" pitchFamily="18" charset="0"/>
              </a:rPr>
              <a:t>BG05</a:t>
            </a:r>
            <a:r>
              <a:rPr lang="bg-BG" sz="2400" b="1" dirty="0" smtClean="0">
                <a:latin typeface="Cambria" pitchFamily="18" charset="0"/>
              </a:rPr>
              <a:t>М2О</a:t>
            </a:r>
            <a:r>
              <a:rPr lang="en-US" sz="2400" b="1" dirty="0" smtClean="0">
                <a:latin typeface="Cambria" pitchFamily="18" charset="0"/>
              </a:rPr>
              <a:t>P001-C01 </a:t>
            </a:r>
            <a:r>
              <a:rPr lang="bg-BG" sz="2400" b="1" dirty="0" smtClean="0">
                <a:latin typeface="Cambria" pitchFamily="18" charset="0"/>
              </a:rPr>
              <a:t>по проект „Равни възможности за малцинствата и уязвимите групи – преодоляване на негативните стереотипи и подкрепа за личностно развитие”</a:t>
            </a:r>
            <a:endParaRPr lang="bg-BG" sz="24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3284984"/>
            <a:ext cx="7467600" cy="3188968"/>
          </a:xfrm>
        </p:spPr>
        <p:txBody>
          <a:bodyPr/>
          <a:lstStyle/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Общата стойност на проекта е  882 659.05 лв. от които:</a:t>
            </a:r>
          </a:p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- 499 999.23 лв. по </a:t>
            </a:r>
            <a:r>
              <a:rPr lang="bg-BG" b="1" i="1" dirty="0" smtClean="0">
                <a:latin typeface="Cambria" pitchFamily="18" charset="0"/>
              </a:rPr>
              <a:t> </a:t>
            </a:r>
            <a:r>
              <a:rPr lang="bg-BG" b="1" dirty="0" smtClean="0">
                <a:latin typeface="Cambria" pitchFamily="18" charset="0"/>
              </a:rPr>
              <a:t>ОП РЧР </a:t>
            </a:r>
          </a:p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- 382 659.82 лв. по</a:t>
            </a:r>
            <a:r>
              <a:rPr lang="bg-BG" b="1" i="1" dirty="0" smtClean="0">
                <a:latin typeface="Cambria" pitchFamily="18" charset="0"/>
              </a:rPr>
              <a:t> </a:t>
            </a:r>
            <a:r>
              <a:rPr lang="bg-BG" b="1" dirty="0" smtClean="0">
                <a:latin typeface="Cambria" pitchFamily="18" charset="0"/>
              </a:rPr>
              <a:t>ОП НОИР</a:t>
            </a:r>
          </a:p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Срок на изпълнение – </a:t>
            </a:r>
          </a:p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от 22.03.2019 г. до 31.12.2020 г.</a:t>
            </a:r>
          </a:p>
          <a:p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368152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  <a:latin typeface="Cambria" pitchFamily="18" charset="0"/>
              </a:rPr>
              <a:t>Цел на проекта </a:t>
            </a:r>
            <a:r>
              <a:rPr lang="bg-BG" sz="1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bg-BG" sz="18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    Общата цел на проекта </a:t>
            </a:r>
            <a:r>
              <a:rPr lang="bg-BG" dirty="0" smtClean="0">
                <a:latin typeface="Cambria" pitchFamily="18" charset="0"/>
              </a:rPr>
              <a:t>е да допринесе за повишаването качеството на живот, социалното включване и намаляване на бедността, както и до трайната интеграция на </a:t>
            </a:r>
            <a:r>
              <a:rPr lang="bg-BG" dirty="0" err="1" smtClean="0">
                <a:latin typeface="Cambria" pitchFamily="18" charset="0"/>
              </a:rPr>
              <a:t>най-маргинализираните</a:t>
            </a:r>
            <a:r>
              <a:rPr lang="bg-BG" dirty="0" smtClean="0">
                <a:latin typeface="Cambria" pitchFamily="18" charset="0"/>
              </a:rPr>
              <a:t> общности, вкл. ромите чрез реализацията на комплексни мерки и прилагането на интегриран подход.</a:t>
            </a:r>
            <a:endParaRPr lang="bg-BG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 </a:t>
            </a:r>
            <a:r>
              <a:rPr lang="bg-BG" sz="2400" b="1" dirty="0" smtClean="0">
                <a:latin typeface="Cambria" pitchFamily="18" charset="0"/>
              </a:rPr>
              <a:t>Специфични цели на проекта: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bg-BG" b="1" dirty="0" smtClean="0"/>
              <a:t> </a:t>
            </a:r>
            <a:r>
              <a:rPr lang="bg-BG" b="1" dirty="0" smtClean="0">
                <a:latin typeface="Cambria" pitchFamily="18" charset="0"/>
              </a:rPr>
              <a:t>Специфичните цели по ОП „Развитие на човешките ресурси"</a:t>
            </a:r>
            <a:r>
              <a:rPr lang="bg-BG" dirty="0" smtClean="0">
                <a:latin typeface="Cambria" pitchFamily="18" charset="0"/>
              </a:rPr>
              <a:t> са насочени към подкрепа за социално включване чрез: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Подпомагане интеграцията на пазара на труда на </a:t>
            </a:r>
            <a:r>
              <a:rPr lang="bg-BG" dirty="0" err="1" smtClean="0">
                <a:latin typeface="Cambria" pitchFamily="18" charset="0"/>
              </a:rPr>
              <a:t>маргинализираните</a:t>
            </a:r>
            <a:r>
              <a:rPr lang="bg-BG" dirty="0" smtClean="0">
                <a:latin typeface="Cambria" pitchFamily="18" charset="0"/>
              </a:rPr>
              <a:t> групи; 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Осигуряване на достъп до образование и обучение; 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Подобряване достъпа до социални и здравни услуги; 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Развитие на местните общности и преодоляване на негативните стереотипи. </a:t>
            </a:r>
          </a:p>
          <a:p>
            <a:pPr lvl="0">
              <a:buNone/>
            </a:pPr>
            <a:r>
              <a:rPr lang="bg-BG" b="1" dirty="0" smtClean="0">
                <a:latin typeface="Cambria" pitchFamily="18" charset="0"/>
              </a:rPr>
              <a:t>    Специфична цел по ОП „Наука и образование за интелигентен растеж"</a:t>
            </a:r>
            <a:r>
              <a:rPr lang="bg-BG" dirty="0" smtClean="0">
                <a:latin typeface="Cambria" pitchFamily="18" charset="0"/>
              </a:rPr>
              <a:t> е насочена към подкрепа за социално включване, чрез осигуряване на достъп до образование и обучение.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bg-BG" sz="2000" b="1" u="sng" dirty="0" smtClean="0">
                <a:latin typeface="Cambria" pitchFamily="18" charset="0"/>
              </a:rPr>
              <a:t>Целеви групи по проекта:</a:t>
            </a:r>
            <a:endParaRPr lang="bg-BG" sz="20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000" b="1" u="sng" dirty="0" smtClean="0">
                <a:latin typeface="Cambria" pitchFamily="18" charset="0"/>
              </a:rPr>
              <a:t>Целеви групи по ОП РЧР са:</a:t>
            </a:r>
            <a:endParaRPr lang="bg-BG" sz="2000" u="sng" dirty="0" smtClean="0">
              <a:latin typeface="Cambr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bg-BG" sz="2000" dirty="0" smtClean="0">
                <a:latin typeface="Cambria" pitchFamily="18" charset="0"/>
              </a:rPr>
              <a:t>Представители на ромската общност;</a:t>
            </a:r>
          </a:p>
          <a:p>
            <a:pPr lvl="0">
              <a:buFont typeface="Wingdings" pitchFamily="2" charset="2"/>
              <a:buChar char="v"/>
            </a:pPr>
            <a:r>
              <a:rPr lang="bg-BG" sz="2000" dirty="0" smtClean="0">
                <a:latin typeface="Cambria" pitchFamily="18" charset="0"/>
              </a:rPr>
              <a:t>Хора в риск и/или жертва на дискриминация;</a:t>
            </a:r>
          </a:p>
          <a:p>
            <a:pPr lvl="0">
              <a:buFont typeface="Wingdings" pitchFamily="2" charset="2"/>
              <a:buChar char="v"/>
            </a:pPr>
            <a:r>
              <a:rPr lang="bg-BG" sz="2000" dirty="0" smtClean="0">
                <a:latin typeface="Cambria" pitchFamily="18" charset="0"/>
              </a:rPr>
              <a:t>Хора, населяващи територии, в т.ч. с ниска гъстота на населението, селски и изолирани райони, части от населени места, в които е налице концентрация на проблеми, създаващи риск от бедност, социално изключване и маргинализация.</a:t>
            </a:r>
          </a:p>
          <a:p>
            <a:pPr>
              <a:buNone/>
            </a:pPr>
            <a:r>
              <a:rPr lang="bg-BG" sz="2000" b="1" u="sng" dirty="0" smtClean="0">
                <a:latin typeface="Cambria" pitchFamily="18" charset="0"/>
              </a:rPr>
              <a:t>Целеви групи по ОП НОИР са:</a:t>
            </a:r>
            <a:endParaRPr lang="bg-BG" sz="2000" dirty="0" smtClean="0">
              <a:latin typeface="Cambr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bg-BG" sz="2000" dirty="0" smtClean="0">
                <a:latin typeface="Cambria" pitchFamily="18" charset="0"/>
              </a:rPr>
              <a:t>Деца и ученици от етническите малцинства и/или от </a:t>
            </a:r>
            <a:r>
              <a:rPr lang="bg-BG" sz="2000" dirty="0" err="1" smtClean="0">
                <a:latin typeface="Cambria" pitchFamily="18" charset="0"/>
              </a:rPr>
              <a:t>маргинализирани</a:t>
            </a:r>
            <a:r>
              <a:rPr lang="bg-BG" sz="2000" dirty="0" smtClean="0">
                <a:latin typeface="Cambria" pitchFamily="18" charset="0"/>
              </a:rPr>
              <a:t> групи/ и от семейства, търсещи или получили международна закрила;</a:t>
            </a:r>
          </a:p>
          <a:p>
            <a:pPr lvl="0">
              <a:buFont typeface="Wingdings" pitchFamily="2" charset="2"/>
              <a:buChar char="v"/>
            </a:pPr>
            <a:r>
              <a:rPr lang="bg-BG" sz="2000" dirty="0" smtClean="0">
                <a:latin typeface="Cambria" pitchFamily="18" charset="0"/>
              </a:rPr>
              <a:t>Родители от етническите малцинства и/или от </a:t>
            </a:r>
            <a:r>
              <a:rPr lang="bg-BG" sz="2000" dirty="0" err="1" smtClean="0">
                <a:latin typeface="Cambria" pitchFamily="18" charset="0"/>
              </a:rPr>
              <a:t>маргинализираните</a:t>
            </a:r>
            <a:r>
              <a:rPr lang="bg-BG" sz="2000" dirty="0" smtClean="0">
                <a:latin typeface="Cambria" pitchFamily="18" charset="0"/>
              </a:rPr>
              <a:t> групи, и от семейства, търсещи или получили международна закрила.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29614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sz="3100" b="1" dirty="0" smtClean="0">
                <a:latin typeface="Cambria" pitchFamily="18" charset="0"/>
              </a:rPr>
              <a:t>Община Кюстендил ще изпълнява проекта със съдействието и подкрепата на следните  асоциирани партньори:</a:t>
            </a:r>
            <a:r>
              <a:rPr lang="bg-BG" b="1" dirty="0" smtClean="0"/>
              <a:t/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bg-BG" dirty="0" smtClean="0"/>
          </a:p>
          <a:p>
            <a:pPr lvl="0">
              <a:buNone/>
            </a:pPr>
            <a:endParaRPr lang="bg-BG" dirty="0" smtClean="0"/>
          </a:p>
          <a:p>
            <a:pPr lvl="0"/>
            <a:r>
              <a:rPr lang="bg-BG" dirty="0" smtClean="0">
                <a:latin typeface="Cambria" pitchFamily="18" charset="0"/>
              </a:rPr>
              <a:t>Министерство на образованието и науката, чрез </a:t>
            </a:r>
          </a:p>
          <a:p>
            <a:pPr lvl="0">
              <a:buNone/>
            </a:pPr>
            <a:r>
              <a:rPr lang="bg-BG" dirty="0" smtClean="0">
                <a:latin typeface="Cambria" pitchFamily="18" charset="0"/>
              </a:rPr>
              <a:t>     Регионално управление на образованието – гр. Кюстендил;</a:t>
            </a:r>
            <a:endParaRPr lang="bg-BG" b="1" dirty="0" smtClean="0">
              <a:latin typeface="Cambria" pitchFamily="18" charset="0"/>
            </a:endParaRPr>
          </a:p>
          <a:p>
            <a:pPr lvl="0"/>
            <a:r>
              <a:rPr lang="bg-BG" dirty="0" smtClean="0">
                <a:latin typeface="Cambria" pitchFamily="18" charset="0"/>
              </a:rPr>
              <a:t>Агенция за социално подпомагане, чрез</a:t>
            </a:r>
          </a:p>
          <a:p>
            <a:pPr lvl="0">
              <a:buNone/>
            </a:pPr>
            <a:r>
              <a:rPr lang="bg-BG" dirty="0" smtClean="0">
                <a:latin typeface="Cambria" pitchFamily="18" charset="0"/>
              </a:rPr>
              <a:t>    Регионална дирекция социално подпомагане – гр. Кюстендил;</a:t>
            </a:r>
            <a:endParaRPr lang="bg-BG" b="1" dirty="0" smtClean="0">
              <a:latin typeface="Cambria" pitchFamily="18" charset="0"/>
            </a:endParaRPr>
          </a:p>
          <a:p>
            <a:pPr lvl="0"/>
            <a:r>
              <a:rPr lang="bg-BG" dirty="0" smtClean="0">
                <a:latin typeface="Cambria" pitchFamily="18" charset="0"/>
              </a:rPr>
              <a:t>Агенция по заетостта, чрез Дирекция  Бюро по труда – гр. Кюстендил;</a:t>
            </a:r>
            <a:endParaRPr lang="bg-BG" b="1" dirty="0" smtClean="0">
              <a:latin typeface="Cambria" pitchFamily="18" charset="0"/>
            </a:endParaRPr>
          </a:p>
          <a:p>
            <a:pPr lvl="0"/>
            <a:r>
              <a:rPr lang="bg-BG" dirty="0" smtClean="0">
                <a:latin typeface="Cambria" pitchFamily="18" charset="0"/>
              </a:rPr>
              <a:t>Регионална здравна инспекция – гр. Кюстендил.</a:t>
            </a:r>
            <a:endParaRPr lang="bg-BG" b="1" dirty="0" smtClean="0">
              <a:latin typeface="Cambria" pitchFamily="18" charset="0"/>
            </a:endParaRP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b="1" dirty="0" smtClean="0">
                <a:latin typeface="Cambria" pitchFamily="18" charset="0"/>
              </a:rPr>
              <a:t>За партньори за изпълнение на дейностите по проекта , след проведена публична и прозрачна процедура бяха избрани следните кандидати: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dirty="0" smtClean="0">
                <a:latin typeface="Cambria" pitchFamily="18" charset="0"/>
              </a:rPr>
              <a:t>„БУЛПЛАН ИНВЕСТ“ ООД;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„РАМИРА КЮСТЕНДИЛ“ ООД;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„СУНА 2“ ООД;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„ГРИНД ЛАБ“ ЕООД;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ОСНОВНО УЧИЛИЩЕ „ПРОФ. МАРИН ДРИНОВ“;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ДЕТСКА ГРАДИНА „СЛЪНЦЕ“;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„ФАБИЕС“ ЕООД;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СДРУЖЕНИЕ „ЦЕНТЪР ЗА НЕФОРМАЛНО ОБРАЗОВАНИЕ И КУЛТУРНА ДЕЙНОСТ“–  АЛОС.</a:t>
            </a:r>
          </a:p>
          <a:p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r>
              <a:rPr lang="bg-BG" sz="2400" b="1" u="sng" dirty="0" smtClean="0">
                <a:latin typeface="Cambria" pitchFamily="18" charset="0"/>
              </a:rPr>
              <a:t>Дейности по  ОП РЧР:</a:t>
            </a:r>
            <a:endParaRPr lang="bg-BG" sz="2400" u="sng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000" dirty="0" smtClean="0">
                <a:latin typeface="Cambria" pitchFamily="18" charset="0"/>
              </a:rPr>
              <a:t>         </a:t>
            </a:r>
          </a:p>
          <a:p>
            <a:pPr>
              <a:buFont typeface="Wingdings" pitchFamily="2" charset="2"/>
              <a:buChar char="Ø"/>
            </a:pPr>
            <a:r>
              <a:rPr lang="bg-BG" sz="2000" dirty="0" smtClean="0">
                <a:latin typeface="Cambria" pitchFamily="18" charset="0"/>
              </a:rPr>
              <a:t>Разкриване на „Център за развитие на уязвими общности” на ІІ-ри етаж в сградата на Обединен детски комплекс с адрес: гр. Кюстендил, ул. "Марин </a:t>
            </a:r>
            <a:r>
              <a:rPr lang="bg-BG" sz="2000" dirty="0" err="1" smtClean="0">
                <a:latin typeface="Cambria" pitchFamily="18" charset="0"/>
              </a:rPr>
              <a:t>Дринов</a:t>
            </a:r>
            <a:r>
              <a:rPr lang="bg-BG" sz="2000" dirty="0" smtClean="0">
                <a:latin typeface="Cambria" pitchFamily="18" charset="0"/>
              </a:rPr>
              <a:t>" № 7, ет. 2.</a:t>
            </a:r>
          </a:p>
          <a:p>
            <a:pPr>
              <a:buFont typeface="Wingdings" pitchFamily="2" charset="2"/>
              <a:buChar char="Ø"/>
            </a:pPr>
            <a:r>
              <a:rPr lang="bg-BG" sz="2000" dirty="0" smtClean="0">
                <a:latin typeface="Cambria" pitchFamily="18" charset="0"/>
              </a:rPr>
              <a:t>В Центъра ще работи екип от 5 специалиста, в състав: Ръководител - 1 щ. бр., Психолог–1 щ. бр., Социален </a:t>
            </a:r>
            <a:r>
              <a:rPr lang="bg-BG" sz="2000" dirty="0" err="1" smtClean="0">
                <a:latin typeface="Cambria" pitchFamily="18" charset="0"/>
              </a:rPr>
              <a:t>медиатор</a:t>
            </a:r>
            <a:r>
              <a:rPr lang="bg-BG" sz="2000" dirty="0" smtClean="0">
                <a:latin typeface="Cambria" pitchFamily="18" charset="0"/>
              </a:rPr>
              <a:t> - 1 щ. бр., Трудов </a:t>
            </a:r>
            <a:r>
              <a:rPr lang="bg-BG" sz="2000" dirty="0" err="1" smtClean="0">
                <a:latin typeface="Cambria" pitchFamily="18" charset="0"/>
              </a:rPr>
              <a:t>медиатор</a:t>
            </a:r>
            <a:r>
              <a:rPr lang="bg-BG" sz="2000" dirty="0" smtClean="0">
                <a:latin typeface="Cambria" pitchFamily="18" charset="0"/>
              </a:rPr>
              <a:t> -1 щ. бр. и Медицински специалист - 1 щ. бр.</a:t>
            </a:r>
          </a:p>
          <a:p>
            <a:pPr>
              <a:buFont typeface="Wingdings" pitchFamily="2" charset="2"/>
              <a:buChar char="Ø"/>
            </a:pPr>
            <a:r>
              <a:rPr lang="bg-BG" sz="2000" dirty="0" smtClean="0">
                <a:latin typeface="Cambria" pitchFamily="18" charset="0"/>
              </a:rPr>
              <a:t>Сформираният мултидисциплинарен екип ще </a:t>
            </a:r>
            <a:r>
              <a:rPr lang="bg-BG" sz="2000" dirty="0" err="1" smtClean="0">
                <a:latin typeface="Cambria" pitchFamily="18" charset="0"/>
              </a:rPr>
              <a:t>индентифицира</a:t>
            </a:r>
            <a:r>
              <a:rPr lang="bg-BG" sz="2000" dirty="0" smtClean="0">
                <a:latin typeface="Cambria" pitchFamily="18" charset="0"/>
              </a:rPr>
              <a:t> 100 лица от целевите групи в </a:t>
            </a:r>
          </a:p>
          <a:p>
            <a:pPr>
              <a:buNone/>
            </a:pPr>
            <a:r>
              <a:rPr lang="bg-BG" sz="2000" dirty="0" smtClean="0">
                <a:latin typeface="Cambria" pitchFamily="18" charset="0"/>
              </a:rPr>
              <a:t>      ДГ “Слънце”и ОУ “Проф. Марин </a:t>
            </a:r>
            <a:r>
              <a:rPr lang="bg-BG" sz="2000" dirty="0" err="1" smtClean="0">
                <a:latin typeface="Cambria" pitchFamily="18" charset="0"/>
              </a:rPr>
              <a:t>Дринов</a:t>
            </a:r>
            <a:r>
              <a:rPr lang="bg-BG" sz="2000" dirty="0" smtClean="0">
                <a:latin typeface="Cambria" pitchFamily="18" charset="0"/>
              </a:rPr>
              <a:t>”.</a:t>
            </a:r>
          </a:p>
          <a:p>
            <a:pPr>
              <a:buFont typeface="Wingdings" pitchFamily="2" charset="2"/>
              <a:buChar char="Ø"/>
            </a:pPr>
            <a:r>
              <a:rPr lang="bg-BG" sz="2000" dirty="0" smtClean="0">
                <a:latin typeface="Cambria" pitchFamily="18" charset="0"/>
              </a:rPr>
              <a:t>50 лица от целевите групи ще преминат обучение за придобиване на 1-ва степен на професионална квалификация. </a:t>
            </a:r>
          </a:p>
          <a:p>
            <a:pPr>
              <a:buFont typeface="Wingdings" pitchFamily="2" charset="2"/>
              <a:buChar char="Ø"/>
            </a:pPr>
            <a:r>
              <a:rPr lang="bg-BG" sz="2000" dirty="0" smtClean="0">
                <a:latin typeface="Cambria" pitchFamily="18" charset="0"/>
              </a:rPr>
              <a:t>за 40 от обучените лица от целевите групи ще бъде осигурена трудова заетост за срок до 12 месеца при работодателите, партньори на Община Кюстендил.</a:t>
            </a:r>
          </a:p>
          <a:p>
            <a:pPr>
              <a:buNone/>
            </a:pP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dirty="0" smtClean="0">
                <a:latin typeface="Cambria" pitchFamily="18" charset="0"/>
              </a:rPr>
              <a:t>В резултат от изпълнението на дейностите по ОП РЧР</a:t>
            </a:r>
            <a:endParaRPr lang="bg-BG" sz="24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>
                <a:latin typeface="Cambria" pitchFamily="18" charset="0"/>
              </a:rPr>
              <a:t>Създаване на </a:t>
            </a:r>
            <a:r>
              <a:rPr lang="bg-BG" b="1" dirty="0" smtClean="0">
                <a:latin typeface="Cambria" pitchFamily="18" charset="0"/>
              </a:rPr>
              <a:t>„</a:t>
            </a:r>
            <a:r>
              <a:rPr lang="bg-BG" dirty="0" smtClean="0">
                <a:latin typeface="Cambria" pitchFamily="18" charset="0"/>
              </a:rPr>
              <a:t>Център за развитие на уязвими общности”, който  ще допринесе за разширяване на възможностите за подобряване качеството на живот на хората от уязвимите групи и/или техните семейства, чрез предоставяне на възможности за връщането на реалния пазар на труда.  </a:t>
            </a:r>
          </a:p>
          <a:p>
            <a:r>
              <a:rPr lang="bg-BG" dirty="0" smtClean="0">
                <a:latin typeface="Cambria" pitchFamily="18" charset="0"/>
              </a:rPr>
              <a:t> Реализирането на настоящата процедура ще разшири и обемът, многообразието и целенасочеността на социалните услуги, предоставяни в общността на територията на община Кюстендил.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Еркер">
  <a:themeElements>
    <a:clrScheme name="Е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Е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Е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487</TotalTime>
  <Words>1110</Words>
  <Application>Microsoft Office PowerPoint</Application>
  <PresentationFormat>Презентация на цял екран (4:3)</PresentationFormat>
  <Paragraphs>92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16</vt:i4>
      </vt:variant>
    </vt:vector>
  </HeadingPairs>
  <TitlesOfParts>
    <vt:vector size="17" baseType="lpstr">
      <vt:lpstr>Еркер</vt:lpstr>
      <vt:lpstr>Проект „Равни възможности за малцинствата и уязвимите групи – преодоляване на негативните стереотипи и подкрепа за личностно развитие”</vt:lpstr>
      <vt:lpstr>     На 22.03.2019 г. в Община Кюстендил стартира изпълнението на Договор № BG05M9OP001-2.018-0031-С01 и Договор № BG05M9OP001-2.018-0031-2014BG05М2ОP001-C01 по проект „Равни възможности за малцинствата и уязвимите групи – преодоляване на негативните стереотипи и подкрепа за личностно развитие”</vt:lpstr>
      <vt:lpstr>Цел на проекта  </vt:lpstr>
      <vt:lpstr> Специфични цели на проекта:</vt:lpstr>
      <vt:lpstr>Целеви групи по проекта:</vt:lpstr>
      <vt:lpstr>          Община Кюстендил ще изпълнява проекта със съдействието и подкрепата на следните  асоциирани партньори: </vt:lpstr>
      <vt:lpstr>За партньори за изпълнение на дейностите по проекта , след проведена публична и прозрачна процедура бяха избрани следните кандидати:</vt:lpstr>
      <vt:lpstr>Дейности по  ОП РЧР:</vt:lpstr>
      <vt:lpstr>В резултат от изпълнението на дейностите по ОП РЧР</vt:lpstr>
      <vt:lpstr>Дейности по ОП НОИР:</vt:lpstr>
      <vt:lpstr> 1. Насърчаване участието на родителите в образователния процес. </vt:lpstr>
      <vt:lpstr>2. Кариерно консултиране и професионално ориентиране</vt:lpstr>
      <vt:lpstr>3. Подобряване на образователната среда в детските градини и училища.</vt:lpstr>
      <vt:lpstr>4. Преодоляване на негативни обществени нагласи, основани на етнически произход и културна идентичност. </vt:lpstr>
      <vt:lpstr>В резултат от проведените в ДГ и ОУ дейности по ОП НОИР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102</cp:revision>
  <dcterms:created xsi:type="dcterms:W3CDTF">2019-04-08T07:14:20Z</dcterms:created>
  <dcterms:modified xsi:type="dcterms:W3CDTF">2019-10-14T06:39:50Z</dcterms:modified>
</cp:coreProperties>
</file>